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88" r:id="rId2"/>
    <p:sldId id="289" r:id="rId3"/>
    <p:sldId id="257" r:id="rId4"/>
    <p:sldId id="294" r:id="rId5"/>
    <p:sldId id="256" r:id="rId6"/>
    <p:sldId id="300" r:id="rId7"/>
    <p:sldId id="290" r:id="rId8"/>
    <p:sldId id="297" r:id="rId9"/>
    <p:sldId id="299" r:id="rId10"/>
    <p:sldId id="295" r:id="rId11"/>
    <p:sldId id="279"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6"/>
    <p:restoredTop sz="94628"/>
  </p:normalViewPr>
  <p:slideViewPr>
    <p:cSldViewPr snapToGrid="0" snapToObjects="1">
      <p:cViewPr varScale="1">
        <p:scale>
          <a:sx n="79" d="100"/>
          <a:sy n="79" d="100"/>
        </p:scale>
        <p:origin x="24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77" name="Shape 17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7312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5859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7" name="Slide Number"/>
          <p:cNvSpPr txBox="1">
            <a:spLocks noGrp="1"/>
          </p:cNvSpPr>
          <p:nvPr>
            <p:ph type="sldNum" sz="quarter" idx="2"/>
          </p:nvPr>
        </p:nvSpPr>
        <p:spPr>
          <a:xfrm>
            <a:off x="9320107" y="8779792"/>
            <a:ext cx="3034454" cy="520701"/>
          </a:xfrm>
          <a:prstGeom prst="rect">
            <a:avLst/>
          </a:prstGeom>
        </p:spPr>
        <p:txBody>
          <a:bodyPr wrap="square" lIns="65023" tIns="65023" rIns="65023" bIns="65023" anchor="ctr"/>
          <a:lstStyle>
            <a:lvl1pPr algn="r" defTabSz="1300480">
              <a:defRPr sz="1600">
                <a:solidFill>
                  <a:srgbClr val="888888"/>
                </a:solidFill>
                <a:latin typeface="Calibri"/>
                <a:ea typeface="Calibri"/>
                <a:cs typeface="Calibri"/>
                <a:sym typeface="Calibri"/>
              </a:defRPr>
            </a:lvl1pPr>
          </a:lstStyle>
          <a:p>
            <a:fld id="{86CB4B4D-7CA3-9044-876B-883B54F8677D}" type="slidenum">
              <a:rPr/>
              <a:t>‹#›</a:t>
            </a:fld>
            <a:endParaRPr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xfrm>
            <a:off x="9320107" y="8779792"/>
            <a:ext cx="3034454" cy="520701"/>
          </a:xfrm>
          <a:prstGeom prst="rect">
            <a:avLst/>
          </a:prstGeom>
        </p:spPr>
        <p:txBody>
          <a:bodyPr wrap="square" lIns="65023" tIns="65023" rIns="65023" bIns="65023" anchor="ctr"/>
          <a:lstStyle>
            <a:lvl1pPr algn="r" defTabSz="1300480">
              <a:defRPr sz="1600">
                <a:solidFill>
                  <a:srgbClr val="888888"/>
                </a:solidFill>
                <a:latin typeface="Calibri"/>
                <a:ea typeface="Calibri"/>
                <a:cs typeface="Calibri"/>
                <a:sym typeface="Calibri"/>
              </a:defRPr>
            </a:lvl1pPr>
          </a:lstStyle>
          <a:p>
            <a:fld id="{86CB4B4D-7CA3-9044-876B-883B54F8677D}" type="slidenum">
              <a:r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31" name="Slide Number"/>
          <p:cNvSpPr txBox="1">
            <a:spLocks noGrp="1"/>
          </p:cNvSpPr>
          <p:nvPr>
            <p:ph type="sldNum" sz="quarter" idx="2"/>
          </p:nvPr>
        </p:nvSpPr>
        <p:spPr>
          <a:xfrm>
            <a:off x="9320107" y="9114112"/>
            <a:ext cx="3034454" cy="371349"/>
          </a:xfrm>
          <a:prstGeom prst="rect">
            <a:avLst/>
          </a:prstGeom>
        </p:spPr>
        <p:txBody>
          <a:bodyPr wrap="square" lIns="65023" tIns="65023" rIns="65023" bIns="65023" anchor="ctr"/>
          <a:lstStyle>
            <a:lvl1pPr algn="r" defTabSz="1300480">
              <a:defRPr sz="1600">
                <a:solidFill>
                  <a:srgbClr val="888888"/>
                </a:solidFill>
                <a:latin typeface="Calibri"/>
                <a:ea typeface="Calibri"/>
                <a:cs typeface="Calibri"/>
                <a:sym typeface="Calibri"/>
              </a:defRPr>
            </a:lvl1pPr>
          </a:lstStyle>
          <a:p>
            <a:fld id="{86CB4B4D-7CA3-9044-876B-883B54F8677D}" type="slidenum">
              <a:rPr/>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650239" y="130952"/>
            <a:ext cx="11704322" cy="2144888"/>
          </a:xfrm>
          <a:prstGeom prst="rect">
            <a:avLst/>
          </a:prstGeom>
        </p:spPr>
        <p:txBody>
          <a:bodyPr lIns="65023" tIns="65023" rIns="65023" bIns="65023">
            <a:noAutofit/>
          </a:bodyPr>
          <a:lstStyle>
            <a:lvl1pPr defTabSz="1300480">
              <a:defRPr sz="6200">
                <a:latin typeface="Calibri"/>
                <a:ea typeface="Calibri"/>
                <a:cs typeface="Calibri"/>
                <a:sym typeface="Calibri"/>
              </a:defRPr>
            </a:lvl1pPr>
          </a:lstStyle>
          <a:p>
            <a:r>
              <a:t>Title Text</a:t>
            </a:r>
          </a:p>
        </p:txBody>
      </p:sp>
      <p:sp>
        <p:nvSpPr>
          <p:cNvPr id="139" name="Slide Number"/>
          <p:cNvSpPr txBox="1">
            <a:spLocks noGrp="1"/>
          </p:cNvSpPr>
          <p:nvPr>
            <p:ph type="sldNum" sz="quarter" idx="2"/>
          </p:nvPr>
        </p:nvSpPr>
        <p:spPr>
          <a:xfrm>
            <a:off x="9320107" y="9114112"/>
            <a:ext cx="3034454" cy="371349"/>
          </a:xfrm>
          <a:prstGeom prst="rect">
            <a:avLst/>
          </a:prstGeom>
        </p:spPr>
        <p:txBody>
          <a:bodyPr wrap="square" lIns="65023" tIns="65023" rIns="65023" bIns="65023" anchor="ctr"/>
          <a:lstStyle>
            <a:lvl1pPr algn="r" defTabSz="1300480">
              <a:defRPr sz="1600">
                <a:solidFill>
                  <a:srgbClr val="888888"/>
                </a:solidFill>
                <a:latin typeface="Calibri"/>
                <a:ea typeface="Calibri"/>
                <a:cs typeface="Calibri"/>
                <a:sym typeface="Calibri"/>
              </a:defRPr>
            </a:lvl1pPr>
          </a:lstStyle>
          <a:p>
            <a:fld id="{86CB4B4D-7CA3-9044-876B-883B54F8677D}" type="slidenum">
              <a:rPr/>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6" name="Slide Number"/>
          <p:cNvSpPr txBox="1">
            <a:spLocks noGrp="1"/>
          </p:cNvSpPr>
          <p:nvPr>
            <p:ph type="sldNum" sz="quarter" idx="2"/>
          </p:nvPr>
        </p:nvSpPr>
        <p:spPr>
          <a:xfrm>
            <a:off x="9320107" y="8779792"/>
            <a:ext cx="3034454" cy="520701"/>
          </a:xfrm>
          <a:prstGeom prst="rect">
            <a:avLst/>
          </a:prstGeom>
        </p:spPr>
        <p:txBody>
          <a:bodyPr wrap="square" lIns="65023" tIns="65023" rIns="65023" bIns="65023" anchor="ctr"/>
          <a:lstStyle>
            <a:lvl1pPr algn="r" defTabSz="1300480">
              <a:defRPr sz="1600">
                <a:solidFill>
                  <a:srgbClr val="888888"/>
                </a:solidFill>
                <a:latin typeface="Calibri"/>
                <a:ea typeface="Calibri"/>
                <a:cs typeface="Calibri"/>
                <a:sym typeface="Calibri"/>
              </a:defRPr>
            </a:lvl1pPr>
          </a:lstStyle>
          <a:p>
            <a:fld id="{86CB4B4D-7CA3-9044-876B-883B54F8677D}" type="slidenum">
              <a:rPr/>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3" name="Slide Number"/>
          <p:cNvSpPr txBox="1">
            <a:spLocks noGrp="1"/>
          </p:cNvSpPr>
          <p:nvPr>
            <p:ph type="sldNum" sz="quarter" idx="2"/>
          </p:nvPr>
        </p:nvSpPr>
        <p:spPr>
          <a:xfrm>
            <a:off x="9320107" y="8779792"/>
            <a:ext cx="3034454" cy="520701"/>
          </a:xfrm>
          <a:prstGeom prst="rect">
            <a:avLst/>
          </a:prstGeom>
        </p:spPr>
        <p:txBody>
          <a:bodyPr wrap="square" lIns="65023" tIns="65023" rIns="65023" bIns="65023" anchor="ctr"/>
          <a:lstStyle>
            <a:lvl1pPr algn="r" defTabSz="1300480">
              <a:defRPr sz="1600">
                <a:solidFill>
                  <a:srgbClr val="888888"/>
                </a:solidFill>
                <a:latin typeface="Calibri"/>
                <a:ea typeface="Calibri"/>
                <a:cs typeface="Calibri"/>
                <a:sym typeface="Calibri"/>
              </a:defRPr>
            </a:lvl1pPr>
          </a:lstStyle>
          <a:p>
            <a:fld id="{86CB4B4D-7CA3-9044-876B-883B54F8677D}" type="slidenum">
              <a:rPr/>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160" name="image1.png" descr="image1.png"/>
          <p:cNvPicPr>
            <a:picLocks noChangeAspect="1"/>
          </p:cNvPicPr>
          <p:nvPr/>
        </p:nvPicPr>
        <p:blipFill>
          <a:blip r:embed="rId2">
            <a:extLst/>
          </a:blip>
          <a:stretch>
            <a:fillRect/>
          </a:stretch>
        </p:blipFill>
        <p:spPr>
          <a:xfrm>
            <a:off x="-1" y="8617934"/>
            <a:ext cx="2158437" cy="1135664"/>
          </a:xfrm>
          <a:prstGeom prst="rect">
            <a:avLst/>
          </a:prstGeom>
          <a:ln w="12700">
            <a:miter lim="400000"/>
          </a:ln>
        </p:spPr>
      </p:pic>
      <p:sp>
        <p:nvSpPr>
          <p:cNvPr id="161" name="Slide Number"/>
          <p:cNvSpPr txBox="1">
            <a:spLocks noGrp="1"/>
          </p:cNvSpPr>
          <p:nvPr>
            <p:ph type="sldNum" sz="quarter" idx="2"/>
          </p:nvPr>
        </p:nvSpPr>
        <p:spPr>
          <a:xfrm>
            <a:off x="9320107" y="8779792"/>
            <a:ext cx="3034454" cy="520701"/>
          </a:xfrm>
          <a:prstGeom prst="rect">
            <a:avLst/>
          </a:prstGeom>
        </p:spPr>
        <p:txBody>
          <a:bodyPr wrap="square" lIns="65023" tIns="65023" rIns="65023" bIns="65023" anchor="ctr"/>
          <a:lstStyle>
            <a:lvl1pPr algn="r" defTabSz="1300480">
              <a:defRPr sz="1600">
                <a:solidFill>
                  <a:srgbClr val="888888"/>
                </a:solidFill>
                <a:latin typeface="Calibri"/>
                <a:ea typeface="Calibri"/>
                <a:cs typeface="Calibri"/>
                <a:sym typeface="Calibri"/>
              </a:defRPr>
            </a:lvl1pPr>
          </a:lstStyle>
          <a:p>
            <a:fld id="{86CB4B4D-7CA3-9044-876B-883B54F8677D}" type="slidenum">
              <a:rPr/>
              <a:t>‹#›</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C52D9C-7766-9B4E-8333-7BADE0D23A4C}" type="datetimeFigureOut">
              <a:rPr lang="en-GB" smtClean="0"/>
              <a:t>13/10/2021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6290866" y="9251950"/>
            <a:ext cx="410369" cy="379591"/>
          </a:xfrm>
        </p:spPr>
        <p:txBody>
          <a:bodyPr/>
          <a:lstStyle/>
          <a:p>
            <a:fld id="{5E036D45-B96E-4A4A-9B9B-F16FC33146CB}" type="slidenum">
              <a:rPr lang="en-GB" smtClean="0"/>
              <a:t>‹#›</a:t>
            </a:fld>
            <a:endParaRPr lang="en-GB" dirty="0"/>
          </a:p>
        </p:txBody>
      </p:sp>
    </p:spTree>
    <p:extLst>
      <p:ext uri="{BB962C8B-B14F-4D97-AF65-F5344CB8AC3E}">
        <p14:creationId xmlns:p14="http://schemas.microsoft.com/office/powerpoint/2010/main" val="308268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606550" y="635000"/>
            <a:ext cx="9779000" cy="6522729"/>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21"/>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22"/>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23"/>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22"/>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9" r:id="rId19"/>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Agenda"/>
          <p:cNvSpPr txBox="1">
            <a:spLocks noGrp="1"/>
          </p:cNvSpPr>
          <p:nvPr>
            <p:ph type="title" idx="4294967295"/>
          </p:nvPr>
        </p:nvSpPr>
        <p:spPr>
          <a:xfrm>
            <a:off x="701681" y="391884"/>
            <a:ext cx="11704321" cy="1625601"/>
          </a:xfrm>
          <a:prstGeom prst="rect">
            <a:avLst/>
          </a:prstGeom>
        </p:spPr>
        <p:txBody>
          <a:bodyPr lIns="65023" tIns="65023" rIns="65023" bIns="65023"/>
          <a:lstStyle>
            <a:lvl1pPr defTabSz="1300480">
              <a:defRPr sz="3600">
                <a:solidFill>
                  <a:srgbClr val="53585F"/>
                </a:solidFill>
                <a:latin typeface="Avenir Book"/>
                <a:ea typeface="Avenir Book"/>
                <a:cs typeface="Avenir Book"/>
                <a:sym typeface="Avenir Book"/>
              </a:defRPr>
            </a:lvl1pPr>
          </a:lstStyle>
          <a:p>
            <a:r>
              <a:rPr lang="en-GB" dirty="0"/>
              <a:t>Mountain Biking @ Wheal Maid – Poldice</a:t>
            </a:r>
            <a:endParaRPr dirty="0"/>
          </a:p>
        </p:txBody>
      </p:sp>
      <p:pic>
        <p:nvPicPr>
          <p:cNvPr id="3" name="Picture 2">
            <a:extLst>
              <a:ext uri="{FF2B5EF4-FFF2-40B4-BE49-F238E27FC236}">
                <a16:creationId xmlns:a16="http://schemas.microsoft.com/office/drawing/2014/main" id="{51FF9E87-15F2-414C-94AB-035B7C8B2444}"/>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7200"/>
                    </a14:imgEffect>
                    <a14:imgEffect>
                      <a14:saturation sat="85000"/>
                    </a14:imgEffect>
                  </a14:imgLayer>
                </a14:imgProps>
              </a:ext>
              <a:ext uri="{28A0092B-C50C-407E-A947-70E740481C1C}">
                <a14:useLocalDpi xmlns:a14="http://schemas.microsoft.com/office/drawing/2010/main"/>
              </a:ext>
            </a:extLst>
          </a:blip>
          <a:stretch>
            <a:fillRect/>
          </a:stretch>
        </p:blipFill>
        <p:spPr>
          <a:xfrm>
            <a:off x="1422395" y="2683702"/>
            <a:ext cx="10262891" cy="5805453"/>
          </a:xfrm>
          <a:prstGeom prst="rect">
            <a:avLst/>
          </a:prstGeom>
          <a:effectLst>
            <a:outerShdw blurRad="647700" dist="38100" dir="18900000" sx="101000" sy="101000" algn="bl" rotWithShape="0">
              <a:prstClr val="black">
                <a:alpha val="40000"/>
              </a:prstClr>
            </a:outerShdw>
          </a:effectLst>
        </p:spPr>
      </p:pic>
    </p:spTree>
    <p:extLst>
      <p:ext uri="{BB962C8B-B14F-4D97-AF65-F5344CB8AC3E}">
        <p14:creationId xmlns:p14="http://schemas.microsoft.com/office/powerpoint/2010/main" val="112686102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742E31-70D2-954A-B198-244F07234B5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97150" y="1974850"/>
            <a:ext cx="7810500" cy="5803900"/>
          </a:xfrm>
          <a:prstGeom prst="rect">
            <a:avLst/>
          </a:prstGeom>
        </p:spPr>
      </p:pic>
      <p:sp>
        <p:nvSpPr>
          <p:cNvPr id="5" name="TextBox 4">
            <a:extLst>
              <a:ext uri="{FF2B5EF4-FFF2-40B4-BE49-F238E27FC236}">
                <a16:creationId xmlns:a16="http://schemas.microsoft.com/office/drawing/2014/main" id="{86670BB3-4505-E642-87D5-6A15C966E502}"/>
              </a:ext>
            </a:extLst>
          </p:cNvPr>
          <p:cNvSpPr txBox="1"/>
          <p:nvPr/>
        </p:nvSpPr>
        <p:spPr>
          <a:xfrm>
            <a:off x="3749149" y="448219"/>
            <a:ext cx="5463034"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chemeClr val="tx2"/>
                </a:solidFill>
                <a:effectLst/>
                <a:uFillTx/>
                <a:latin typeface="+mn-lt"/>
                <a:ea typeface="+mn-ea"/>
                <a:cs typeface="+mn-cs"/>
                <a:sym typeface="Helvetica Light"/>
              </a:rPr>
              <a:t>Camel Valley Case Study</a:t>
            </a:r>
          </a:p>
        </p:txBody>
      </p:sp>
      <p:sp>
        <p:nvSpPr>
          <p:cNvPr id="6" name="TextBox 5">
            <a:extLst>
              <a:ext uri="{FF2B5EF4-FFF2-40B4-BE49-F238E27FC236}">
                <a16:creationId xmlns:a16="http://schemas.microsoft.com/office/drawing/2014/main" id="{E73C7D74-4877-1E4B-873C-C108CCEF535B}"/>
              </a:ext>
            </a:extLst>
          </p:cNvPr>
          <p:cNvSpPr txBox="1"/>
          <p:nvPr/>
        </p:nvSpPr>
        <p:spPr>
          <a:xfrm>
            <a:off x="82697" y="8890637"/>
            <a:ext cx="10566400"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1400" dirty="0">
                <a:solidFill>
                  <a:schemeClr val="tx2"/>
                </a:solidFill>
              </a:rPr>
              <a:t>https://www.cyclinguk.org/sites/default/files/document/2020/07/benefits_of_cycle_tourism_factsheet_final10738.pdf</a:t>
            </a:r>
            <a:endParaRPr kumimoji="0" lang="en-GB" sz="1400" b="0" i="0" u="none" strike="noStrike" cap="none" spc="0" normalizeH="0" baseline="0" dirty="0">
              <a:ln>
                <a:noFill/>
              </a:ln>
              <a:solidFill>
                <a:schemeClr val="tx2"/>
              </a:solidFill>
              <a:effectLst/>
              <a:uFillTx/>
              <a:sym typeface="Helvetica Light"/>
            </a:endParaRPr>
          </a:p>
        </p:txBody>
      </p:sp>
    </p:spTree>
    <p:extLst>
      <p:ext uri="{BB962C8B-B14F-4D97-AF65-F5344CB8AC3E}">
        <p14:creationId xmlns:p14="http://schemas.microsoft.com/office/powerpoint/2010/main" val="19192352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3" name="Screenshot 2018-11-14 at 17.56.10.png"/>
          <p:cNvGrpSpPr/>
          <p:nvPr/>
        </p:nvGrpSpPr>
        <p:grpSpPr>
          <a:xfrm rot="21360000">
            <a:off x="77961" y="2761695"/>
            <a:ext cx="5632838" cy="2431931"/>
            <a:chOff x="0" y="0"/>
            <a:chExt cx="5632836" cy="2431930"/>
          </a:xfrm>
        </p:grpSpPr>
        <p:pic>
          <p:nvPicPr>
            <p:cNvPr id="452" name="Screenshot 2018-11-14 at 17.56.10.png" descr="Screenshot 2018-11-14 at 17.56.10.png"/>
            <p:cNvPicPr>
              <a:picLocks noChangeAspect="1"/>
            </p:cNvPicPr>
            <p:nvPr/>
          </p:nvPicPr>
          <p:blipFill>
            <a:blip r:embed="rId2">
              <a:extLst/>
            </a:blip>
            <a:stretch>
              <a:fillRect/>
            </a:stretch>
          </p:blipFill>
          <p:spPr>
            <a:xfrm>
              <a:off x="127000" y="88900"/>
              <a:ext cx="5378837" cy="2101731"/>
            </a:xfrm>
            <a:prstGeom prst="rect">
              <a:avLst/>
            </a:prstGeom>
            <a:ln>
              <a:noFill/>
            </a:ln>
            <a:effectLst/>
          </p:spPr>
        </p:pic>
        <p:pic>
          <p:nvPicPr>
            <p:cNvPr id="451" name="Screenshot 2018-11-14 at 17.56.10.png" descr="Screenshot 2018-11-14 at 17.56.10.png"/>
            <p:cNvPicPr>
              <a:picLocks/>
            </p:cNvPicPr>
            <p:nvPr/>
          </p:nvPicPr>
          <p:blipFill>
            <a:blip r:embed="rId3">
              <a:extLst/>
            </a:blip>
            <a:stretch>
              <a:fillRect/>
            </a:stretch>
          </p:blipFill>
          <p:spPr>
            <a:xfrm>
              <a:off x="0" y="0"/>
              <a:ext cx="5632837" cy="2431931"/>
            </a:xfrm>
            <a:prstGeom prst="rect">
              <a:avLst/>
            </a:prstGeom>
            <a:effectLst/>
          </p:spPr>
        </p:pic>
      </p:grpSp>
      <p:grpSp>
        <p:nvGrpSpPr>
          <p:cNvPr id="456" name="Screenshot 2018-11-14 at 17.57.21.png"/>
          <p:cNvGrpSpPr/>
          <p:nvPr/>
        </p:nvGrpSpPr>
        <p:grpSpPr>
          <a:xfrm rot="60000">
            <a:off x="3836911" y="3533795"/>
            <a:ext cx="8745984" cy="2860838"/>
            <a:chOff x="0" y="0"/>
            <a:chExt cx="8745983" cy="2860837"/>
          </a:xfrm>
        </p:grpSpPr>
        <p:pic>
          <p:nvPicPr>
            <p:cNvPr id="455" name="Screenshot 2018-11-14 at 17.57.21.png" descr="Screenshot 2018-11-14 at 17.57.21.png"/>
            <p:cNvPicPr>
              <a:picLocks noChangeAspect="1"/>
            </p:cNvPicPr>
            <p:nvPr/>
          </p:nvPicPr>
          <p:blipFill>
            <a:blip r:embed="rId4">
              <a:extLst/>
            </a:blip>
            <a:stretch>
              <a:fillRect/>
            </a:stretch>
          </p:blipFill>
          <p:spPr>
            <a:xfrm>
              <a:off x="127000" y="88900"/>
              <a:ext cx="8491984" cy="2530638"/>
            </a:xfrm>
            <a:prstGeom prst="rect">
              <a:avLst/>
            </a:prstGeom>
            <a:ln>
              <a:noFill/>
            </a:ln>
            <a:effectLst/>
          </p:spPr>
        </p:pic>
        <p:pic>
          <p:nvPicPr>
            <p:cNvPr id="454" name="Screenshot 2018-11-14 at 17.57.21.png" descr="Screenshot 2018-11-14 at 17.57.21.png"/>
            <p:cNvPicPr>
              <a:picLocks/>
            </p:cNvPicPr>
            <p:nvPr/>
          </p:nvPicPr>
          <p:blipFill>
            <a:blip r:embed="rId5">
              <a:extLst/>
            </a:blip>
            <a:stretch>
              <a:fillRect/>
            </a:stretch>
          </p:blipFill>
          <p:spPr>
            <a:xfrm>
              <a:off x="0" y="0"/>
              <a:ext cx="8745984" cy="2860838"/>
            </a:xfrm>
            <a:prstGeom prst="rect">
              <a:avLst/>
            </a:prstGeom>
            <a:effectLst/>
          </p:spPr>
        </p:pic>
      </p:grpSp>
      <p:grpSp>
        <p:nvGrpSpPr>
          <p:cNvPr id="459" name="Screenshot 2018-11-14 at 17.58.15.png"/>
          <p:cNvGrpSpPr/>
          <p:nvPr/>
        </p:nvGrpSpPr>
        <p:grpSpPr>
          <a:xfrm rot="180000">
            <a:off x="3852245" y="1323906"/>
            <a:ext cx="8424550" cy="1735168"/>
            <a:chOff x="0" y="0"/>
            <a:chExt cx="8424548" cy="1735166"/>
          </a:xfrm>
        </p:grpSpPr>
        <p:pic>
          <p:nvPicPr>
            <p:cNvPr id="458" name="Screenshot 2018-11-14 at 17.58.15.png" descr="Screenshot 2018-11-14 at 17.58.15.png"/>
            <p:cNvPicPr>
              <a:picLocks noChangeAspect="1"/>
            </p:cNvPicPr>
            <p:nvPr/>
          </p:nvPicPr>
          <p:blipFill>
            <a:blip r:embed="rId6">
              <a:extLst/>
            </a:blip>
            <a:stretch>
              <a:fillRect/>
            </a:stretch>
          </p:blipFill>
          <p:spPr>
            <a:xfrm>
              <a:off x="127000" y="88900"/>
              <a:ext cx="8170549" cy="1404967"/>
            </a:xfrm>
            <a:prstGeom prst="rect">
              <a:avLst/>
            </a:prstGeom>
            <a:ln>
              <a:noFill/>
            </a:ln>
            <a:effectLst/>
          </p:spPr>
        </p:pic>
        <p:pic>
          <p:nvPicPr>
            <p:cNvPr id="457" name="Screenshot 2018-11-14 at 17.58.15.png" descr="Screenshot 2018-11-14 at 17.58.15.png"/>
            <p:cNvPicPr>
              <a:picLocks/>
            </p:cNvPicPr>
            <p:nvPr/>
          </p:nvPicPr>
          <p:blipFill>
            <a:blip r:embed="rId7">
              <a:extLst/>
            </a:blip>
            <a:stretch>
              <a:fillRect/>
            </a:stretch>
          </p:blipFill>
          <p:spPr>
            <a:xfrm>
              <a:off x="0" y="-1"/>
              <a:ext cx="8424549" cy="1735168"/>
            </a:xfrm>
            <a:prstGeom prst="rect">
              <a:avLst/>
            </a:prstGeom>
            <a:effectLst/>
          </p:spPr>
        </p:pic>
      </p:grpSp>
      <p:grpSp>
        <p:nvGrpSpPr>
          <p:cNvPr id="462" name="Screenshot 2018-11-14 at 18.02.23.png"/>
          <p:cNvGrpSpPr/>
          <p:nvPr/>
        </p:nvGrpSpPr>
        <p:grpSpPr>
          <a:xfrm rot="21540000">
            <a:off x="209052" y="6372553"/>
            <a:ext cx="4254501" cy="2565401"/>
            <a:chOff x="0" y="0"/>
            <a:chExt cx="4254500" cy="2565400"/>
          </a:xfrm>
        </p:grpSpPr>
        <p:pic>
          <p:nvPicPr>
            <p:cNvPr id="461" name="Screenshot 2018-11-14 at 18.02.23.png" descr="Screenshot 2018-11-14 at 18.02.23.png"/>
            <p:cNvPicPr>
              <a:picLocks noChangeAspect="1"/>
            </p:cNvPicPr>
            <p:nvPr/>
          </p:nvPicPr>
          <p:blipFill>
            <a:blip r:embed="rId8">
              <a:extLst/>
            </a:blip>
            <a:stretch>
              <a:fillRect/>
            </a:stretch>
          </p:blipFill>
          <p:spPr>
            <a:xfrm>
              <a:off x="127000" y="88899"/>
              <a:ext cx="4000501" cy="2235201"/>
            </a:xfrm>
            <a:prstGeom prst="rect">
              <a:avLst/>
            </a:prstGeom>
            <a:ln>
              <a:noFill/>
            </a:ln>
            <a:effectLst/>
          </p:spPr>
        </p:pic>
        <p:pic>
          <p:nvPicPr>
            <p:cNvPr id="460" name="Screenshot 2018-11-14 at 18.02.23.png" descr="Screenshot 2018-11-14 at 18.02.23.png"/>
            <p:cNvPicPr>
              <a:picLocks/>
            </p:cNvPicPr>
            <p:nvPr/>
          </p:nvPicPr>
          <p:blipFill>
            <a:blip r:embed="rId9">
              <a:extLst/>
            </a:blip>
            <a:stretch>
              <a:fillRect/>
            </a:stretch>
          </p:blipFill>
          <p:spPr>
            <a:xfrm>
              <a:off x="0" y="0"/>
              <a:ext cx="4254500" cy="2565400"/>
            </a:xfrm>
            <a:prstGeom prst="rect">
              <a:avLst/>
            </a:prstGeom>
            <a:effectLst/>
          </p:spPr>
        </p:pic>
      </p:grpSp>
      <p:sp>
        <p:nvSpPr>
          <p:cNvPr id="463" name="https://www.telegraph.co.uk/business/success-in-wales/investing-in-sport/"/>
          <p:cNvSpPr txBox="1"/>
          <p:nvPr/>
        </p:nvSpPr>
        <p:spPr>
          <a:xfrm>
            <a:off x="3911146" y="9038472"/>
            <a:ext cx="5182509"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00"/>
            </a:lvl1pPr>
          </a:lstStyle>
          <a:p>
            <a:r>
              <a:rPr dirty="0"/>
              <a:t>https://www.telegraph.co.uk/business/success-in-wales/investing-in-sport/</a:t>
            </a:r>
          </a:p>
        </p:txBody>
      </p:sp>
      <p:grpSp>
        <p:nvGrpSpPr>
          <p:cNvPr id="466" name="Screenshot 2018-11-14 at 18.17.12.png"/>
          <p:cNvGrpSpPr/>
          <p:nvPr/>
        </p:nvGrpSpPr>
        <p:grpSpPr>
          <a:xfrm rot="21540000">
            <a:off x="4828369" y="7190853"/>
            <a:ext cx="7853286" cy="1715630"/>
            <a:chOff x="0" y="0"/>
            <a:chExt cx="7853284" cy="1715629"/>
          </a:xfrm>
        </p:grpSpPr>
        <p:pic>
          <p:nvPicPr>
            <p:cNvPr id="465" name="Screenshot 2018-11-14 at 18.17.12.png" descr="Screenshot 2018-11-14 at 18.17.12.png"/>
            <p:cNvPicPr>
              <a:picLocks noChangeAspect="1"/>
            </p:cNvPicPr>
            <p:nvPr/>
          </p:nvPicPr>
          <p:blipFill>
            <a:blip r:embed="rId10">
              <a:extLst/>
            </a:blip>
            <a:stretch>
              <a:fillRect/>
            </a:stretch>
          </p:blipFill>
          <p:spPr>
            <a:xfrm>
              <a:off x="127000" y="88900"/>
              <a:ext cx="7599285" cy="1385430"/>
            </a:xfrm>
            <a:prstGeom prst="rect">
              <a:avLst/>
            </a:prstGeom>
            <a:ln>
              <a:noFill/>
            </a:ln>
            <a:effectLst/>
          </p:spPr>
        </p:pic>
        <p:pic>
          <p:nvPicPr>
            <p:cNvPr id="464" name="Screenshot 2018-11-14 at 18.17.12.png" descr="Screenshot 2018-11-14 at 18.17.12.png"/>
            <p:cNvPicPr>
              <a:picLocks/>
            </p:cNvPicPr>
            <p:nvPr/>
          </p:nvPicPr>
          <p:blipFill>
            <a:blip r:embed="rId11">
              <a:extLst/>
            </a:blip>
            <a:stretch>
              <a:fillRect/>
            </a:stretch>
          </p:blipFill>
          <p:spPr>
            <a:xfrm>
              <a:off x="0" y="-1"/>
              <a:ext cx="7853285" cy="1715631"/>
            </a:xfrm>
            <a:prstGeom prst="rect">
              <a:avLst/>
            </a:prstGeom>
            <a:effectLst/>
          </p:spPr>
        </p:pic>
      </p:grpSp>
      <p:sp>
        <p:nvSpPr>
          <p:cNvPr id="18" name="TextBox 17">
            <a:extLst>
              <a:ext uri="{FF2B5EF4-FFF2-40B4-BE49-F238E27FC236}">
                <a16:creationId xmlns:a16="http://schemas.microsoft.com/office/drawing/2014/main" id="{130127DF-B5CF-AC48-B083-97BADC12DBEC}"/>
              </a:ext>
            </a:extLst>
          </p:cNvPr>
          <p:cNvSpPr txBox="1"/>
          <p:nvPr/>
        </p:nvSpPr>
        <p:spPr>
          <a:xfrm>
            <a:off x="3591346" y="233367"/>
            <a:ext cx="582210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chemeClr val="tx2"/>
                </a:solidFill>
                <a:effectLst/>
                <a:uFillTx/>
                <a:latin typeface="+mn-lt"/>
                <a:ea typeface="+mn-ea"/>
                <a:cs typeface="+mn-cs"/>
                <a:sym typeface="Helvetica Light"/>
              </a:rPr>
              <a:t>Bikepark Wales Case Study</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1 - A bit about me…"/>
          <p:cNvSpPr txBox="1">
            <a:spLocks noGrp="1"/>
          </p:cNvSpPr>
          <p:nvPr>
            <p:ph type="body" idx="4294967295"/>
          </p:nvPr>
        </p:nvSpPr>
        <p:spPr>
          <a:xfrm>
            <a:off x="885198" y="1966293"/>
            <a:ext cx="11485168" cy="7134163"/>
          </a:xfrm>
          <a:prstGeom prst="rect">
            <a:avLst/>
          </a:prstGeom>
          <a:solidFill>
            <a:srgbClr val="FFFFFF"/>
          </a:solidFill>
          <a:ln w="25400">
            <a:solidFill>
              <a:srgbClr val="85888D"/>
            </a:solidFill>
          </a:ln>
          <a:effectLst>
            <a:outerShdw blurRad="38100" dist="25400" dir="5179150" rotWithShape="0">
              <a:srgbClr val="000000">
                <a:alpha val="50000"/>
              </a:srgbClr>
            </a:outerShdw>
          </a:effectLst>
        </p:spPr>
        <p:txBody>
          <a:bodyPr lIns="65023" tIns="65023" rIns="65023" bIns="65023" anchor="t">
            <a:noAutofit/>
          </a:bodyPr>
          <a:lstStyle/>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sz="2000" dirty="0"/>
              <a:t>The Wheal Maid valley area near St Day area has become popular with mountain bike riders over the last 20+ years</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endParaRPr lang="en-GB" sz="2000" dirty="0"/>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sz="2000" dirty="0"/>
              <a:t>The area has been ‘adopted’ by the MTB community as an overlooked waste ground which has certain physical attributes making it a fun place to ride</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endParaRPr lang="en-GB" sz="2000" dirty="0"/>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sz="2000" dirty="0"/>
              <a:t>Over the last 2 decades skill levels have improved and natural features have been incrementally developed by hand with the creation of jumps and banked sections (berms)</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endParaRPr lang="en-GB" sz="2000" dirty="0"/>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sz="2000" dirty="0"/>
              <a:t>Today a small portion of the valley has become established as the “trail head” with trails runs leading away from that point (see aerial map)</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endParaRPr lang="en-GB" sz="2000" dirty="0"/>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sz="2000" dirty="0"/>
              <a:t>Multi use trails exist across the whole of the Wheal Maid valley and further afield towards Unity Woods, the Bissoe valley and beyond</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endParaRPr lang="en-GB" sz="2000" dirty="0"/>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sz="2000" dirty="0"/>
              <a:t>Whilst there is a general sense of community between all riders there is no formal club or membership associated to the people who ride there</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sz="2000" dirty="0"/>
              <a:t> </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endParaRPr sz="2000" dirty="0"/>
          </a:p>
        </p:txBody>
      </p:sp>
      <p:sp>
        <p:nvSpPr>
          <p:cNvPr id="182" name="Agenda"/>
          <p:cNvSpPr txBox="1">
            <a:spLocks noGrp="1"/>
          </p:cNvSpPr>
          <p:nvPr>
            <p:ph type="title" idx="4294967295"/>
          </p:nvPr>
        </p:nvSpPr>
        <p:spPr>
          <a:xfrm>
            <a:off x="666045" y="-1"/>
            <a:ext cx="11704321" cy="1625601"/>
          </a:xfrm>
          <a:prstGeom prst="rect">
            <a:avLst/>
          </a:prstGeom>
        </p:spPr>
        <p:txBody>
          <a:bodyPr lIns="65023" tIns="65023" rIns="65023" bIns="65023">
            <a:normAutofit/>
          </a:bodyPr>
          <a:lstStyle>
            <a:lvl1pPr defTabSz="1300480">
              <a:defRPr sz="3600">
                <a:solidFill>
                  <a:srgbClr val="53585F"/>
                </a:solidFill>
                <a:latin typeface="Avenir Book"/>
                <a:ea typeface="Avenir Book"/>
                <a:cs typeface="Avenir Book"/>
                <a:sym typeface="Avenir Book"/>
              </a:defRPr>
            </a:lvl1pPr>
          </a:lstStyle>
          <a:p>
            <a:r>
              <a:rPr lang="en-GB" sz="3200" dirty="0"/>
              <a:t>Mountain biking @ Poldice – a brief history</a:t>
            </a:r>
            <a:endParaRPr sz="3200" dirty="0"/>
          </a:p>
        </p:txBody>
      </p:sp>
    </p:spTree>
    <p:extLst>
      <p:ext uri="{BB962C8B-B14F-4D97-AF65-F5344CB8AC3E}">
        <p14:creationId xmlns:p14="http://schemas.microsoft.com/office/powerpoint/2010/main" val="32181925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1 - A bit about me…"/>
          <p:cNvSpPr txBox="1">
            <a:spLocks noGrp="1"/>
          </p:cNvSpPr>
          <p:nvPr>
            <p:ph type="body" idx="4294967295"/>
          </p:nvPr>
        </p:nvSpPr>
        <p:spPr>
          <a:xfrm>
            <a:off x="636987" y="1387062"/>
            <a:ext cx="11704321" cy="7103796"/>
          </a:xfrm>
          <a:prstGeom prst="rect">
            <a:avLst/>
          </a:prstGeom>
          <a:solidFill>
            <a:srgbClr val="FFFFFF"/>
          </a:solidFill>
          <a:ln w="25400">
            <a:solidFill>
              <a:srgbClr val="85888D"/>
            </a:solidFill>
          </a:ln>
          <a:effectLst>
            <a:outerShdw blurRad="38100" dist="25400" dir="5179150" rotWithShape="0">
              <a:srgbClr val="000000">
                <a:alpha val="50000"/>
              </a:srgbClr>
            </a:outerShdw>
          </a:effectLst>
        </p:spPr>
        <p:txBody>
          <a:bodyPr lIns="65023" tIns="65023" rIns="65023" bIns="65023" anchor="t">
            <a:normAutofit/>
          </a:bodyPr>
          <a:lstStyle/>
          <a:p>
            <a:pPr defTabSz="624230">
              <a:lnSpc>
                <a:spcPct val="120000"/>
              </a:lnSpc>
              <a:spcBef>
                <a:spcPts val="400"/>
              </a:spcBef>
              <a:buSzTx/>
              <a:defRPr sz="1632">
                <a:solidFill>
                  <a:srgbClr val="53585F"/>
                </a:solidFill>
                <a:latin typeface="Avenir Book"/>
                <a:ea typeface="Avenir Book"/>
                <a:cs typeface="Avenir Book"/>
                <a:sym typeface="Avenir Book"/>
              </a:defRPr>
            </a:pPr>
            <a:endParaRPr lang="en-GB" sz="2000" dirty="0"/>
          </a:p>
          <a:p>
            <a:pPr defTabSz="624230">
              <a:lnSpc>
                <a:spcPct val="120000"/>
              </a:lnSpc>
              <a:spcBef>
                <a:spcPts val="400"/>
              </a:spcBef>
              <a:buSzTx/>
              <a:defRPr sz="1632">
                <a:solidFill>
                  <a:srgbClr val="53585F"/>
                </a:solidFill>
                <a:latin typeface="Avenir Book"/>
                <a:ea typeface="Avenir Book"/>
                <a:cs typeface="Avenir Book"/>
                <a:sym typeface="Avenir Book"/>
              </a:defRPr>
            </a:pPr>
            <a:r>
              <a:rPr lang="en-GB" sz="2000" dirty="0"/>
              <a:t>We 1st met with Parish Council Spring 2017 and discussed:</a:t>
            </a:r>
          </a:p>
          <a:p>
            <a:pPr lvl="2" defTabSz="624230">
              <a:lnSpc>
                <a:spcPct val="120000"/>
              </a:lnSpc>
              <a:spcBef>
                <a:spcPts val="400"/>
              </a:spcBef>
              <a:buSzTx/>
              <a:buFont typeface="Wingdings" pitchFamily="2" charset="2"/>
              <a:buChar char="Ø"/>
              <a:defRPr sz="1632">
                <a:solidFill>
                  <a:srgbClr val="53585F"/>
                </a:solidFill>
                <a:latin typeface="Avenir Book"/>
                <a:ea typeface="Avenir Book"/>
                <a:cs typeface="Avenir Book"/>
                <a:sym typeface="Avenir Book"/>
              </a:defRPr>
            </a:pPr>
            <a:r>
              <a:rPr lang="en-GB" sz="2000" dirty="0"/>
              <a:t>Safety concerns</a:t>
            </a:r>
          </a:p>
          <a:p>
            <a:pPr lvl="2" defTabSz="624230">
              <a:lnSpc>
                <a:spcPct val="120000"/>
              </a:lnSpc>
              <a:spcBef>
                <a:spcPts val="400"/>
              </a:spcBef>
              <a:buSzTx/>
              <a:buFont typeface="Wingdings" pitchFamily="2" charset="2"/>
              <a:buChar char="Ø"/>
              <a:defRPr sz="1632">
                <a:solidFill>
                  <a:srgbClr val="53585F"/>
                </a:solidFill>
                <a:latin typeface="Avenir Book"/>
                <a:ea typeface="Avenir Book"/>
                <a:cs typeface="Avenir Book"/>
                <a:sym typeface="Avenir Book"/>
              </a:defRPr>
            </a:pPr>
            <a:r>
              <a:rPr lang="en-GB" sz="2000" dirty="0"/>
              <a:t>Risk of multiple user types in close proximity</a:t>
            </a:r>
          </a:p>
          <a:p>
            <a:pPr lvl="2" defTabSz="624230">
              <a:lnSpc>
                <a:spcPct val="120000"/>
              </a:lnSpc>
              <a:spcBef>
                <a:spcPts val="400"/>
              </a:spcBef>
              <a:buSzTx/>
              <a:buFont typeface="Wingdings" pitchFamily="2" charset="2"/>
              <a:buChar char="Ø"/>
              <a:defRPr sz="1632">
                <a:solidFill>
                  <a:srgbClr val="53585F"/>
                </a:solidFill>
                <a:latin typeface="Avenir Book"/>
                <a:ea typeface="Avenir Book"/>
                <a:cs typeface="Avenir Book"/>
                <a:sym typeface="Avenir Book"/>
              </a:defRPr>
            </a:pPr>
            <a:r>
              <a:rPr lang="en-GB" sz="2000" dirty="0"/>
              <a:t>Sustainable access approach supporting ongoing use of the site</a:t>
            </a:r>
          </a:p>
          <a:p>
            <a:pPr lvl="2" defTabSz="624230">
              <a:lnSpc>
                <a:spcPct val="120000"/>
              </a:lnSpc>
              <a:spcBef>
                <a:spcPts val="400"/>
              </a:spcBef>
              <a:buSzTx/>
              <a:buFont typeface="Wingdings" pitchFamily="2" charset="2"/>
              <a:buChar char="Ø"/>
              <a:defRPr sz="1632">
                <a:solidFill>
                  <a:srgbClr val="53585F"/>
                </a:solidFill>
                <a:latin typeface="Avenir Book"/>
                <a:ea typeface="Avenir Book"/>
                <a:cs typeface="Avenir Book"/>
                <a:sym typeface="Avenir Book"/>
              </a:defRPr>
            </a:pPr>
            <a:r>
              <a:rPr lang="en-GB" sz="2000" dirty="0"/>
              <a:t>Signage &amp; zoning</a:t>
            </a:r>
          </a:p>
          <a:p>
            <a:pPr lvl="2" defTabSz="624230">
              <a:lnSpc>
                <a:spcPct val="120000"/>
              </a:lnSpc>
              <a:spcBef>
                <a:spcPts val="400"/>
              </a:spcBef>
              <a:buSzTx/>
              <a:buFont typeface="Wingdings" pitchFamily="2" charset="2"/>
              <a:buChar char="Ø"/>
              <a:defRPr sz="1632">
                <a:solidFill>
                  <a:srgbClr val="53585F"/>
                </a:solidFill>
                <a:latin typeface="Avenir Book"/>
                <a:ea typeface="Avenir Book"/>
                <a:cs typeface="Avenir Book"/>
                <a:sym typeface="Avenir Book"/>
              </a:defRPr>
            </a:pPr>
            <a:r>
              <a:rPr lang="en-GB" sz="2000" dirty="0"/>
              <a:t>Insurance</a:t>
            </a:r>
          </a:p>
          <a:p>
            <a:pPr lvl="2" defTabSz="624230">
              <a:lnSpc>
                <a:spcPct val="120000"/>
              </a:lnSpc>
              <a:spcBef>
                <a:spcPts val="400"/>
              </a:spcBef>
              <a:buSzTx/>
              <a:buFont typeface="Wingdings" pitchFamily="2" charset="2"/>
              <a:buChar char="Ø"/>
              <a:defRPr sz="1632">
                <a:solidFill>
                  <a:srgbClr val="53585F"/>
                </a:solidFill>
                <a:latin typeface="Avenir Book"/>
                <a:ea typeface="Avenir Book"/>
                <a:cs typeface="Avenir Book"/>
                <a:sym typeface="Avenir Book"/>
              </a:defRPr>
            </a:pPr>
            <a:r>
              <a:rPr lang="en-GB" sz="2000" dirty="0"/>
              <a:t>Possibility of developing a club or community to help with communications</a:t>
            </a:r>
          </a:p>
          <a:p>
            <a:pPr lvl="2" defTabSz="624230">
              <a:lnSpc>
                <a:spcPct val="120000"/>
              </a:lnSpc>
              <a:spcBef>
                <a:spcPts val="400"/>
              </a:spcBef>
              <a:buSzTx/>
              <a:buFont typeface="Wingdings" pitchFamily="2" charset="2"/>
              <a:buChar char="Ø"/>
              <a:defRPr sz="1632">
                <a:solidFill>
                  <a:srgbClr val="53585F"/>
                </a:solidFill>
                <a:latin typeface="Avenir Book"/>
                <a:ea typeface="Avenir Book"/>
                <a:cs typeface="Avenir Book"/>
                <a:sym typeface="Avenir Book"/>
              </a:defRPr>
            </a:pPr>
            <a:r>
              <a:rPr lang="en-GB" sz="2000" dirty="0"/>
              <a:t>Moto cross bike use of site and associated risks</a:t>
            </a:r>
          </a:p>
          <a:p>
            <a:pPr lvl="2" defTabSz="624230">
              <a:lnSpc>
                <a:spcPct val="120000"/>
              </a:lnSpc>
              <a:spcBef>
                <a:spcPts val="400"/>
              </a:spcBef>
              <a:buSzTx/>
              <a:buFont typeface="Wingdings" pitchFamily="2" charset="2"/>
              <a:buChar char="Ø"/>
              <a:defRPr sz="1632">
                <a:solidFill>
                  <a:srgbClr val="53585F"/>
                </a:solidFill>
                <a:latin typeface="Avenir Book"/>
                <a:ea typeface="Avenir Book"/>
                <a:cs typeface="Avenir Book"/>
                <a:sym typeface="Avenir Book"/>
              </a:defRPr>
            </a:pPr>
            <a:r>
              <a:rPr lang="en-GB" sz="2000" dirty="0"/>
              <a:t>Littering</a:t>
            </a:r>
          </a:p>
          <a:p>
            <a:pPr lvl="2" defTabSz="624230">
              <a:lnSpc>
                <a:spcPct val="120000"/>
              </a:lnSpc>
              <a:spcBef>
                <a:spcPts val="400"/>
              </a:spcBef>
              <a:buSzTx/>
              <a:buFont typeface="Wingdings" pitchFamily="2" charset="2"/>
              <a:buChar char="Ø"/>
              <a:defRPr sz="1632">
                <a:solidFill>
                  <a:srgbClr val="53585F"/>
                </a:solidFill>
                <a:latin typeface="Avenir Book"/>
                <a:ea typeface="Avenir Book"/>
                <a:cs typeface="Avenir Book"/>
                <a:sym typeface="Avenir Book"/>
              </a:defRPr>
            </a:pPr>
            <a:r>
              <a:rPr lang="en-GB" sz="2000" dirty="0"/>
              <a:t>Open mine shaft</a:t>
            </a:r>
          </a:p>
          <a:p>
            <a:pPr marL="12700" lvl="2" indent="0" defTabSz="624230">
              <a:lnSpc>
                <a:spcPct val="120000"/>
              </a:lnSpc>
              <a:spcBef>
                <a:spcPts val="400"/>
              </a:spcBef>
              <a:buSzTx/>
              <a:buNone/>
              <a:defRPr sz="1632">
                <a:solidFill>
                  <a:srgbClr val="53585F"/>
                </a:solidFill>
                <a:latin typeface="Avenir Book"/>
                <a:ea typeface="Avenir Book"/>
                <a:cs typeface="Avenir Book"/>
                <a:sym typeface="Avenir Book"/>
              </a:defRPr>
            </a:pPr>
            <a:endParaRPr lang="en-GB" sz="2000" dirty="0"/>
          </a:p>
          <a:p>
            <a:pPr marL="298450" lvl="2" indent="-285750" defTabSz="624230">
              <a:lnSpc>
                <a:spcPct val="120000"/>
              </a:lnSpc>
              <a:spcBef>
                <a:spcPts val="400"/>
              </a:spcBef>
              <a:buSzTx/>
              <a:defRPr sz="1632">
                <a:solidFill>
                  <a:srgbClr val="53585F"/>
                </a:solidFill>
                <a:latin typeface="Avenir Book"/>
                <a:ea typeface="Avenir Book"/>
                <a:cs typeface="Avenir Book"/>
                <a:sym typeface="Avenir Book"/>
              </a:defRPr>
            </a:pPr>
            <a:r>
              <a:rPr lang="en-GB" sz="2000" dirty="0"/>
              <a:t>Several emails were sent by myself and Mark Bugden &amp; myself regarding signage options and offering to assist with wording etc. but no further action taken by Councillors at that time</a:t>
            </a:r>
          </a:p>
          <a:p>
            <a:pPr marL="12700" lvl="2" indent="0" defTabSz="624230">
              <a:lnSpc>
                <a:spcPct val="120000"/>
              </a:lnSpc>
              <a:spcBef>
                <a:spcPts val="400"/>
              </a:spcBef>
              <a:buSzTx/>
              <a:buNone/>
              <a:defRPr sz="1632">
                <a:solidFill>
                  <a:srgbClr val="53585F"/>
                </a:solidFill>
                <a:latin typeface="Avenir Book"/>
                <a:ea typeface="Avenir Book"/>
                <a:cs typeface="Avenir Book"/>
                <a:sym typeface="Avenir Book"/>
              </a:defRPr>
            </a:pPr>
            <a:endParaRPr lang="en-GB" sz="2000" dirty="0"/>
          </a:p>
        </p:txBody>
      </p:sp>
      <p:sp>
        <p:nvSpPr>
          <p:cNvPr id="182" name="Agenda"/>
          <p:cNvSpPr txBox="1">
            <a:spLocks noGrp="1"/>
          </p:cNvSpPr>
          <p:nvPr>
            <p:ph type="title" idx="4294967295"/>
          </p:nvPr>
        </p:nvSpPr>
        <p:spPr>
          <a:xfrm>
            <a:off x="636987" y="0"/>
            <a:ext cx="11704321" cy="980662"/>
          </a:xfrm>
          <a:prstGeom prst="rect">
            <a:avLst/>
          </a:prstGeom>
        </p:spPr>
        <p:txBody>
          <a:bodyPr lIns="65023" tIns="65023" rIns="65023" bIns="65023"/>
          <a:lstStyle>
            <a:lvl1pPr defTabSz="1300480">
              <a:defRPr sz="3600">
                <a:solidFill>
                  <a:srgbClr val="53585F"/>
                </a:solidFill>
                <a:latin typeface="Avenir Book"/>
                <a:ea typeface="Avenir Book"/>
                <a:cs typeface="Avenir Book"/>
                <a:sym typeface="Avenir Book"/>
              </a:defRPr>
            </a:lvl1pPr>
          </a:lstStyle>
          <a:p>
            <a:r>
              <a:rPr lang="en-GB" dirty="0"/>
              <a:t>Background</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1 - A bit about me…"/>
          <p:cNvSpPr txBox="1">
            <a:spLocks noGrp="1"/>
          </p:cNvSpPr>
          <p:nvPr>
            <p:ph type="body" idx="4294967295"/>
          </p:nvPr>
        </p:nvSpPr>
        <p:spPr>
          <a:xfrm>
            <a:off x="636987" y="980661"/>
            <a:ext cx="11704321" cy="8521147"/>
          </a:xfrm>
          <a:prstGeom prst="rect">
            <a:avLst/>
          </a:prstGeom>
          <a:solidFill>
            <a:srgbClr val="FFFFFF"/>
          </a:solidFill>
          <a:ln w="25400">
            <a:solidFill>
              <a:srgbClr val="85888D"/>
            </a:solidFill>
          </a:ln>
          <a:effectLst>
            <a:outerShdw blurRad="38100" dist="25400" dir="5179150" rotWithShape="0">
              <a:srgbClr val="000000">
                <a:alpha val="50000"/>
              </a:srgbClr>
            </a:outerShdw>
          </a:effectLst>
        </p:spPr>
        <p:txBody>
          <a:bodyPr lIns="65023" tIns="65023" rIns="65023" bIns="65023" anchor="t">
            <a:normAutofit/>
          </a:bodyPr>
          <a:lstStyle/>
          <a:p>
            <a:pPr marL="355600" lvl="2" indent="-342900" defTabSz="624230">
              <a:lnSpc>
                <a:spcPct val="120000"/>
              </a:lnSpc>
              <a:spcBef>
                <a:spcPts val="400"/>
              </a:spcBef>
              <a:buSzTx/>
              <a:defRPr sz="1632">
                <a:solidFill>
                  <a:srgbClr val="53585F"/>
                </a:solidFill>
                <a:latin typeface="Avenir Book"/>
                <a:ea typeface="Avenir Book"/>
                <a:cs typeface="Avenir Book"/>
                <a:sym typeface="Avenir Book"/>
              </a:defRPr>
            </a:pPr>
            <a:r>
              <a:rPr lang="en-GB" sz="2000" dirty="0"/>
              <a:t>Facebook group was established to help provide a focal point for community. The “Dice Rollers” group now 882 members</a:t>
            </a:r>
          </a:p>
          <a:p>
            <a:pPr marL="12700" lvl="2" indent="0" defTabSz="624230">
              <a:lnSpc>
                <a:spcPct val="120000"/>
              </a:lnSpc>
              <a:spcBef>
                <a:spcPts val="400"/>
              </a:spcBef>
              <a:buSzTx/>
              <a:buNone/>
              <a:defRPr sz="1632">
                <a:solidFill>
                  <a:srgbClr val="53585F"/>
                </a:solidFill>
                <a:latin typeface="Avenir Book"/>
                <a:ea typeface="Avenir Book"/>
                <a:cs typeface="Avenir Book"/>
                <a:sym typeface="Avenir Book"/>
              </a:defRPr>
            </a:pPr>
            <a:endParaRPr lang="en-GB" sz="2000" dirty="0"/>
          </a:p>
          <a:p>
            <a:pPr marL="298450" lvl="2" indent="-285750" defTabSz="624230">
              <a:lnSpc>
                <a:spcPct val="120000"/>
              </a:lnSpc>
              <a:spcBef>
                <a:spcPts val="400"/>
              </a:spcBef>
              <a:buSzTx/>
              <a:defRPr sz="1632">
                <a:solidFill>
                  <a:srgbClr val="53585F"/>
                </a:solidFill>
                <a:latin typeface="Avenir Book"/>
                <a:ea typeface="Avenir Book"/>
                <a:cs typeface="Avenir Book"/>
                <a:sym typeface="Avenir Book"/>
              </a:defRPr>
            </a:pPr>
            <a:r>
              <a:rPr lang="en-GB" sz="2000" dirty="0"/>
              <a:t>Litter pick organised Summer 2018 and ongoing voluntary activity to help keep the site tidy is now very good</a:t>
            </a:r>
          </a:p>
          <a:p>
            <a:pPr marL="298450" lvl="2" indent="-285750" defTabSz="624230">
              <a:lnSpc>
                <a:spcPct val="120000"/>
              </a:lnSpc>
              <a:spcBef>
                <a:spcPts val="400"/>
              </a:spcBef>
              <a:buSzTx/>
              <a:defRPr sz="1632">
                <a:solidFill>
                  <a:srgbClr val="53585F"/>
                </a:solidFill>
                <a:latin typeface="Avenir Book"/>
                <a:ea typeface="Avenir Book"/>
                <a:cs typeface="Avenir Book"/>
                <a:sym typeface="Avenir Book"/>
              </a:defRPr>
            </a:pPr>
            <a:endParaRPr lang="en-GB" sz="2000" dirty="0"/>
          </a:p>
          <a:p>
            <a:pPr marL="298450" lvl="2" indent="-285750" defTabSz="624230">
              <a:lnSpc>
                <a:spcPct val="120000"/>
              </a:lnSpc>
              <a:spcBef>
                <a:spcPts val="400"/>
              </a:spcBef>
              <a:buSzTx/>
              <a:defRPr sz="1632">
                <a:solidFill>
                  <a:srgbClr val="53585F"/>
                </a:solidFill>
                <a:latin typeface="Avenir Book"/>
                <a:ea typeface="Avenir Book"/>
                <a:cs typeface="Avenir Book"/>
                <a:sym typeface="Avenir Book"/>
              </a:defRPr>
            </a:pPr>
            <a:r>
              <a:rPr lang="en-GB" sz="2000" dirty="0"/>
              <a:t>An culture of respect and communal responsibility is developing well</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dirty="0"/>
              <a:t>	</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dirty="0"/>
              <a:t> </a:t>
            </a:r>
            <a:endParaRPr dirty="0"/>
          </a:p>
        </p:txBody>
      </p:sp>
      <p:sp>
        <p:nvSpPr>
          <p:cNvPr id="182" name="Agenda"/>
          <p:cNvSpPr txBox="1">
            <a:spLocks noGrp="1"/>
          </p:cNvSpPr>
          <p:nvPr>
            <p:ph type="title" idx="4294967295"/>
          </p:nvPr>
        </p:nvSpPr>
        <p:spPr>
          <a:xfrm>
            <a:off x="636987" y="0"/>
            <a:ext cx="11704321" cy="980662"/>
          </a:xfrm>
          <a:prstGeom prst="rect">
            <a:avLst/>
          </a:prstGeom>
        </p:spPr>
        <p:txBody>
          <a:bodyPr lIns="65023" tIns="65023" rIns="65023" bIns="65023"/>
          <a:lstStyle>
            <a:lvl1pPr defTabSz="1300480">
              <a:defRPr sz="3600">
                <a:solidFill>
                  <a:srgbClr val="53585F"/>
                </a:solidFill>
                <a:latin typeface="Avenir Book"/>
                <a:ea typeface="Avenir Book"/>
                <a:cs typeface="Avenir Book"/>
                <a:sym typeface="Avenir Book"/>
              </a:defRPr>
            </a:lvl1pPr>
          </a:lstStyle>
          <a:p>
            <a:r>
              <a:rPr lang="en-GB" dirty="0"/>
              <a:t>Background</a:t>
            </a:r>
            <a:endParaRPr dirty="0"/>
          </a:p>
        </p:txBody>
      </p:sp>
      <p:pic>
        <p:nvPicPr>
          <p:cNvPr id="4" name="Picture 3">
            <a:extLst>
              <a:ext uri="{FF2B5EF4-FFF2-40B4-BE49-F238E27FC236}">
                <a16:creationId xmlns:a16="http://schemas.microsoft.com/office/drawing/2014/main" id="{A3313D37-919C-FF4D-8F75-799191B73E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0447" y="4238169"/>
            <a:ext cx="9677399" cy="5000451"/>
          </a:xfrm>
          <a:prstGeom prst="rect">
            <a:avLst/>
          </a:prstGeom>
        </p:spPr>
      </p:pic>
    </p:spTree>
    <p:extLst>
      <p:ext uri="{BB962C8B-B14F-4D97-AF65-F5344CB8AC3E}">
        <p14:creationId xmlns:p14="http://schemas.microsoft.com/office/powerpoint/2010/main" val="6889284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8FE428-B893-FF44-B57C-012B3E0DD3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919" y="1713745"/>
            <a:ext cx="12548962" cy="6510788"/>
          </a:xfrm>
          <a:prstGeom prst="rect">
            <a:avLst/>
          </a:prstGeom>
        </p:spPr>
      </p:pic>
      <p:sp>
        <p:nvSpPr>
          <p:cNvPr id="11" name="TextBox 10">
            <a:extLst>
              <a:ext uri="{FF2B5EF4-FFF2-40B4-BE49-F238E27FC236}">
                <a16:creationId xmlns:a16="http://schemas.microsoft.com/office/drawing/2014/main" id="{0506BF5E-8700-604C-B11D-CCA09F58CF21}"/>
              </a:ext>
            </a:extLst>
          </p:cNvPr>
          <p:cNvSpPr txBox="1"/>
          <p:nvPr/>
        </p:nvSpPr>
        <p:spPr>
          <a:xfrm>
            <a:off x="1304034" y="697681"/>
            <a:ext cx="10560904" cy="523220"/>
          </a:xfrm>
          <a:prstGeom prst="rect">
            <a:avLst/>
          </a:prstGeom>
          <a:noFill/>
        </p:spPr>
        <p:txBody>
          <a:bodyPr wrap="none" rtlCol="0">
            <a:spAutoFit/>
          </a:bodyPr>
          <a:lstStyle/>
          <a:p>
            <a:r>
              <a:rPr lang="en-GB" sz="2800" dirty="0">
                <a:solidFill>
                  <a:schemeClr val="tx2"/>
                </a:solidFill>
                <a:latin typeface="+mj-lt"/>
              </a:rPr>
              <a:t>Aerial view showing high intensity usage zone – see shaded area</a:t>
            </a:r>
          </a:p>
        </p:txBody>
      </p:sp>
      <p:sp>
        <p:nvSpPr>
          <p:cNvPr id="13" name="Freeform 12">
            <a:extLst>
              <a:ext uri="{FF2B5EF4-FFF2-40B4-BE49-F238E27FC236}">
                <a16:creationId xmlns:a16="http://schemas.microsoft.com/office/drawing/2014/main" id="{F02D7484-E7CE-6A44-961F-8F64426A69C4}"/>
              </a:ext>
            </a:extLst>
          </p:cNvPr>
          <p:cNvSpPr/>
          <p:nvPr/>
        </p:nvSpPr>
        <p:spPr>
          <a:xfrm>
            <a:off x="6714435" y="2944928"/>
            <a:ext cx="1880041" cy="2822418"/>
          </a:xfrm>
          <a:custGeom>
            <a:avLst/>
            <a:gdLst>
              <a:gd name="connsiteX0" fmla="*/ 1086678 w 1321904"/>
              <a:gd name="connsiteY0" fmla="*/ 29818 h 1984513"/>
              <a:gd name="connsiteX1" fmla="*/ 934278 w 1321904"/>
              <a:gd name="connsiteY1" fmla="*/ 374374 h 1984513"/>
              <a:gd name="connsiteX2" fmla="*/ 692426 w 1321904"/>
              <a:gd name="connsiteY2" fmla="*/ 801757 h 1984513"/>
              <a:gd name="connsiteX3" fmla="*/ 745435 w 1321904"/>
              <a:gd name="connsiteY3" fmla="*/ 937591 h 1984513"/>
              <a:gd name="connsiteX4" fmla="*/ 884583 w 1321904"/>
              <a:gd name="connsiteY4" fmla="*/ 1066800 h 1984513"/>
              <a:gd name="connsiteX5" fmla="*/ 1036983 w 1321904"/>
              <a:gd name="connsiteY5" fmla="*/ 1215887 h 1984513"/>
              <a:gd name="connsiteX6" fmla="*/ 1106556 w 1321904"/>
              <a:gd name="connsiteY6" fmla="*/ 1292087 h 1984513"/>
              <a:gd name="connsiteX7" fmla="*/ 1212574 w 1321904"/>
              <a:gd name="connsiteY7" fmla="*/ 1431235 h 1984513"/>
              <a:gd name="connsiteX8" fmla="*/ 1321904 w 1321904"/>
              <a:gd name="connsiteY8" fmla="*/ 1603513 h 1984513"/>
              <a:gd name="connsiteX9" fmla="*/ 1295400 w 1321904"/>
              <a:gd name="connsiteY9" fmla="*/ 1699591 h 1984513"/>
              <a:gd name="connsiteX10" fmla="*/ 1186070 w 1321904"/>
              <a:gd name="connsiteY10" fmla="*/ 1832113 h 1984513"/>
              <a:gd name="connsiteX11" fmla="*/ 1050235 w 1321904"/>
              <a:gd name="connsiteY11" fmla="*/ 1967948 h 1984513"/>
              <a:gd name="connsiteX12" fmla="*/ 924339 w 1321904"/>
              <a:gd name="connsiteY12" fmla="*/ 1984513 h 1984513"/>
              <a:gd name="connsiteX13" fmla="*/ 841513 w 1321904"/>
              <a:gd name="connsiteY13" fmla="*/ 1964635 h 1984513"/>
              <a:gd name="connsiteX14" fmla="*/ 768626 w 1321904"/>
              <a:gd name="connsiteY14" fmla="*/ 1914939 h 1984513"/>
              <a:gd name="connsiteX15" fmla="*/ 705678 w 1321904"/>
              <a:gd name="connsiteY15" fmla="*/ 1881809 h 1984513"/>
              <a:gd name="connsiteX16" fmla="*/ 536713 w 1321904"/>
              <a:gd name="connsiteY16" fmla="*/ 1868557 h 1984513"/>
              <a:gd name="connsiteX17" fmla="*/ 503583 w 1321904"/>
              <a:gd name="connsiteY17" fmla="*/ 1871870 h 1984513"/>
              <a:gd name="connsiteX18" fmla="*/ 314739 w 1321904"/>
              <a:gd name="connsiteY18" fmla="*/ 1868557 h 1984513"/>
              <a:gd name="connsiteX19" fmla="*/ 284922 w 1321904"/>
              <a:gd name="connsiteY19" fmla="*/ 1878496 h 1984513"/>
              <a:gd name="connsiteX20" fmla="*/ 142461 w 1321904"/>
              <a:gd name="connsiteY20" fmla="*/ 1861931 h 1984513"/>
              <a:gd name="connsiteX21" fmla="*/ 56322 w 1321904"/>
              <a:gd name="connsiteY21" fmla="*/ 1699591 h 1984513"/>
              <a:gd name="connsiteX22" fmla="*/ 0 w 1321904"/>
              <a:gd name="connsiteY22" fmla="*/ 1381539 h 1984513"/>
              <a:gd name="connsiteX23" fmla="*/ 89452 w 1321904"/>
              <a:gd name="connsiteY23" fmla="*/ 1089991 h 1984513"/>
              <a:gd name="connsiteX24" fmla="*/ 182217 w 1321904"/>
              <a:gd name="connsiteY24" fmla="*/ 702365 h 1984513"/>
              <a:gd name="connsiteX25" fmla="*/ 374374 w 1321904"/>
              <a:gd name="connsiteY25" fmla="*/ 357809 h 1984513"/>
              <a:gd name="connsiteX26" fmla="*/ 559904 w 1321904"/>
              <a:gd name="connsiteY26" fmla="*/ 162339 h 1984513"/>
              <a:gd name="connsiteX27" fmla="*/ 699052 w 1321904"/>
              <a:gd name="connsiteY27" fmla="*/ 53009 h 1984513"/>
              <a:gd name="connsiteX28" fmla="*/ 828261 w 1321904"/>
              <a:gd name="connsiteY28" fmla="*/ 0 h 1984513"/>
              <a:gd name="connsiteX29" fmla="*/ 944217 w 1321904"/>
              <a:gd name="connsiteY29" fmla="*/ 6626 h 1984513"/>
              <a:gd name="connsiteX30" fmla="*/ 1086678 w 1321904"/>
              <a:gd name="connsiteY30" fmla="*/ 29818 h 1984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21904" h="1984513">
                <a:moveTo>
                  <a:pt x="1086678" y="29818"/>
                </a:moveTo>
                <a:lnTo>
                  <a:pt x="934278" y="374374"/>
                </a:lnTo>
                <a:lnTo>
                  <a:pt x="692426" y="801757"/>
                </a:lnTo>
                <a:lnTo>
                  <a:pt x="745435" y="937591"/>
                </a:lnTo>
                <a:lnTo>
                  <a:pt x="884583" y="1066800"/>
                </a:lnTo>
                <a:lnTo>
                  <a:pt x="1036983" y="1215887"/>
                </a:lnTo>
                <a:lnTo>
                  <a:pt x="1106556" y="1292087"/>
                </a:lnTo>
                <a:lnTo>
                  <a:pt x="1212574" y="1431235"/>
                </a:lnTo>
                <a:lnTo>
                  <a:pt x="1321904" y="1603513"/>
                </a:lnTo>
                <a:lnTo>
                  <a:pt x="1295400" y="1699591"/>
                </a:lnTo>
                <a:lnTo>
                  <a:pt x="1186070" y="1832113"/>
                </a:lnTo>
                <a:lnTo>
                  <a:pt x="1050235" y="1967948"/>
                </a:lnTo>
                <a:lnTo>
                  <a:pt x="924339" y="1984513"/>
                </a:lnTo>
                <a:lnTo>
                  <a:pt x="841513" y="1964635"/>
                </a:lnTo>
                <a:lnTo>
                  <a:pt x="768626" y="1914939"/>
                </a:lnTo>
                <a:lnTo>
                  <a:pt x="705678" y="1881809"/>
                </a:lnTo>
                <a:lnTo>
                  <a:pt x="536713" y="1868557"/>
                </a:lnTo>
                <a:lnTo>
                  <a:pt x="503583" y="1871870"/>
                </a:lnTo>
                <a:lnTo>
                  <a:pt x="314739" y="1868557"/>
                </a:lnTo>
                <a:lnTo>
                  <a:pt x="284922" y="1878496"/>
                </a:lnTo>
                <a:lnTo>
                  <a:pt x="142461" y="1861931"/>
                </a:lnTo>
                <a:lnTo>
                  <a:pt x="56322" y="1699591"/>
                </a:lnTo>
                <a:lnTo>
                  <a:pt x="0" y="1381539"/>
                </a:lnTo>
                <a:lnTo>
                  <a:pt x="89452" y="1089991"/>
                </a:lnTo>
                <a:lnTo>
                  <a:pt x="182217" y="702365"/>
                </a:lnTo>
                <a:lnTo>
                  <a:pt x="374374" y="357809"/>
                </a:lnTo>
                <a:lnTo>
                  <a:pt x="559904" y="162339"/>
                </a:lnTo>
                <a:lnTo>
                  <a:pt x="699052" y="53009"/>
                </a:lnTo>
                <a:lnTo>
                  <a:pt x="828261" y="0"/>
                </a:lnTo>
                <a:lnTo>
                  <a:pt x="944217" y="6626"/>
                </a:lnTo>
                <a:lnTo>
                  <a:pt x="1086678" y="29818"/>
                </a:lnTo>
                <a:close/>
              </a:path>
            </a:pathLst>
          </a:custGeom>
          <a:solidFill>
            <a:schemeClr val="bg2">
              <a:lumMod val="7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20" dirty="0"/>
          </a:p>
        </p:txBody>
      </p:sp>
      <p:cxnSp>
        <p:nvCxnSpPr>
          <p:cNvPr id="3" name="Straight Arrow Connector 2">
            <a:extLst>
              <a:ext uri="{FF2B5EF4-FFF2-40B4-BE49-F238E27FC236}">
                <a16:creationId xmlns:a16="http://schemas.microsoft.com/office/drawing/2014/main" id="{CC2303E6-9C0B-794A-AA8D-3FEA93AFD1AC}"/>
              </a:ext>
            </a:extLst>
          </p:cNvPr>
          <p:cNvCxnSpPr/>
          <p:nvPr/>
        </p:nvCxnSpPr>
        <p:spPr>
          <a:xfrm flipV="1">
            <a:off x="1277257" y="2481943"/>
            <a:ext cx="0" cy="1306286"/>
          </a:xfrm>
          <a:prstGeom prst="straightConnector1">
            <a:avLst/>
          </a:prstGeom>
          <a:noFill/>
          <a:ln w="60325"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 name="TextBox 3">
            <a:extLst>
              <a:ext uri="{FF2B5EF4-FFF2-40B4-BE49-F238E27FC236}">
                <a16:creationId xmlns:a16="http://schemas.microsoft.com/office/drawing/2014/main" id="{9A1B9F3B-6063-3C4F-8079-7DED257E7D70}"/>
              </a:ext>
            </a:extLst>
          </p:cNvPr>
          <p:cNvSpPr txBox="1"/>
          <p:nvPr/>
        </p:nvSpPr>
        <p:spPr>
          <a:xfrm>
            <a:off x="661703" y="1887567"/>
            <a:ext cx="123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chemeClr val="bg1"/>
                </a:solidFill>
                <a:effectLst/>
                <a:uFillTx/>
                <a:latin typeface="+mn-lt"/>
                <a:ea typeface="+mn-ea"/>
                <a:cs typeface="+mn-cs"/>
                <a:sym typeface="Helvetica Light"/>
              </a:rPr>
              <a:t>North</a:t>
            </a:r>
          </a:p>
        </p:txBody>
      </p:sp>
      <p:cxnSp>
        <p:nvCxnSpPr>
          <p:cNvPr id="6" name="Straight Connector 5">
            <a:extLst>
              <a:ext uri="{FF2B5EF4-FFF2-40B4-BE49-F238E27FC236}">
                <a16:creationId xmlns:a16="http://schemas.microsoft.com/office/drawing/2014/main" id="{3F6482A9-503D-6447-AA82-1192F181064A}"/>
              </a:ext>
            </a:extLst>
          </p:cNvPr>
          <p:cNvCxnSpPr>
            <a:cxnSpLocks/>
          </p:cNvCxnSpPr>
          <p:nvPr/>
        </p:nvCxnSpPr>
        <p:spPr>
          <a:xfrm flipH="1">
            <a:off x="2075543" y="2801257"/>
            <a:ext cx="2989943" cy="362857"/>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5D896926-E94C-7C47-A117-110512E36181}"/>
              </a:ext>
            </a:extLst>
          </p:cNvPr>
          <p:cNvCxnSpPr>
            <a:cxnSpLocks/>
          </p:cNvCxnSpPr>
          <p:nvPr/>
        </p:nvCxnSpPr>
        <p:spPr>
          <a:xfrm flipH="1">
            <a:off x="5065486" y="2165098"/>
            <a:ext cx="1335314" cy="633689"/>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15" name="Straight Connector 14">
            <a:extLst>
              <a:ext uri="{FF2B5EF4-FFF2-40B4-BE49-F238E27FC236}">
                <a16:creationId xmlns:a16="http://schemas.microsoft.com/office/drawing/2014/main" id="{951013A4-EE54-6B4E-8B0B-AA686B7AEE15}"/>
              </a:ext>
            </a:extLst>
          </p:cNvPr>
          <p:cNvCxnSpPr>
            <a:cxnSpLocks/>
          </p:cNvCxnSpPr>
          <p:nvPr/>
        </p:nvCxnSpPr>
        <p:spPr>
          <a:xfrm flipH="1">
            <a:off x="6400800" y="1727710"/>
            <a:ext cx="268987" cy="446307"/>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A4757FB5-4FA4-7D48-8F31-D22021C502E5}"/>
              </a:ext>
            </a:extLst>
          </p:cNvPr>
          <p:cNvCxnSpPr>
            <a:cxnSpLocks/>
          </p:cNvCxnSpPr>
          <p:nvPr/>
        </p:nvCxnSpPr>
        <p:spPr>
          <a:xfrm>
            <a:off x="8440469" y="1750594"/>
            <a:ext cx="413246" cy="731348"/>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380A46A3-C04C-8E41-9A93-EE974570FB7C}"/>
              </a:ext>
            </a:extLst>
          </p:cNvPr>
          <p:cNvCxnSpPr>
            <a:cxnSpLocks/>
          </p:cNvCxnSpPr>
          <p:nvPr/>
        </p:nvCxnSpPr>
        <p:spPr>
          <a:xfrm flipH="1" flipV="1">
            <a:off x="8853715" y="2481942"/>
            <a:ext cx="855658" cy="653144"/>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33AFCB0F-1F77-854A-8F5B-F80DA454F5EF}"/>
              </a:ext>
            </a:extLst>
          </p:cNvPr>
          <p:cNvCxnSpPr>
            <a:cxnSpLocks/>
          </p:cNvCxnSpPr>
          <p:nvPr/>
        </p:nvCxnSpPr>
        <p:spPr>
          <a:xfrm flipH="1" flipV="1">
            <a:off x="9709373" y="3132140"/>
            <a:ext cx="793290" cy="398460"/>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27" name="Straight Connector 26">
            <a:extLst>
              <a:ext uri="{FF2B5EF4-FFF2-40B4-BE49-F238E27FC236}">
                <a16:creationId xmlns:a16="http://schemas.microsoft.com/office/drawing/2014/main" id="{39234469-C24F-4E44-8CE9-7B761CEC28F7}"/>
              </a:ext>
            </a:extLst>
          </p:cNvPr>
          <p:cNvCxnSpPr>
            <a:cxnSpLocks/>
          </p:cNvCxnSpPr>
          <p:nvPr/>
        </p:nvCxnSpPr>
        <p:spPr>
          <a:xfrm flipH="1" flipV="1">
            <a:off x="10502663" y="3527654"/>
            <a:ext cx="709280" cy="98196"/>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29" name="Straight Connector 28">
            <a:extLst>
              <a:ext uri="{FF2B5EF4-FFF2-40B4-BE49-F238E27FC236}">
                <a16:creationId xmlns:a16="http://schemas.microsoft.com/office/drawing/2014/main" id="{702EE3D7-CD59-6B41-938F-BE3C76A0E4DD}"/>
              </a:ext>
            </a:extLst>
          </p:cNvPr>
          <p:cNvCxnSpPr>
            <a:cxnSpLocks/>
          </p:cNvCxnSpPr>
          <p:nvPr/>
        </p:nvCxnSpPr>
        <p:spPr>
          <a:xfrm flipH="1">
            <a:off x="11211943" y="3625850"/>
            <a:ext cx="548257" cy="0"/>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5EE4020E-C9EF-8E4F-AEE2-B4E6C1FB5AD2}"/>
              </a:ext>
            </a:extLst>
          </p:cNvPr>
          <p:cNvCxnSpPr>
            <a:cxnSpLocks/>
          </p:cNvCxnSpPr>
          <p:nvPr/>
        </p:nvCxnSpPr>
        <p:spPr>
          <a:xfrm flipH="1">
            <a:off x="11760200" y="3298043"/>
            <a:ext cx="1016681" cy="327807"/>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33" name="Straight Connector 32">
            <a:extLst>
              <a:ext uri="{FF2B5EF4-FFF2-40B4-BE49-F238E27FC236}">
                <a16:creationId xmlns:a16="http://schemas.microsoft.com/office/drawing/2014/main" id="{BE01BD7F-735A-EC49-8B07-DB82C1F25E08}"/>
              </a:ext>
            </a:extLst>
          </p:cNvPr>
          <p:cNvCxnSpPr>
            <a:cxnSpLocks/>
          </p:cNvCxnSpPr>
          <p:nvPr/>
        </p:nvCxnSpPr>
        <p:spPr>
          <a:xfrm flipH="1">
            <a:off x="11176000" y="4514162"/>
            <a:ext cx="1600881" cy="95938"/>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36" name="Straight Connector 35">
            <a:extLst>
              <a:ext uri="{FF2B5EF4-FFF2-40B4-BE49-F238E27FC236}">
                <a16:creationId xmlns:a16="http://schemas.microsoft.com/office/drawing/2014/main" id="{1E0C33F7-A81B-AE43-A1C0-C034AA8BA556}"/>
              </a:ext>
            </a:extLst>
          </p:cNvPr>
          <p:cNvCxnSpPr>
            <a:cxnSpLocks/>
          </p:cNvCxnSpPr>
          <p:nvPr/>
        </p:nvCxnSpPr>
        <p:spPr>
          <a:xfrm flipH="1">
            <a:off x="8748129" y="4610100"/>
            <a:ext cx="2438415" cy="596900"/>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38" name="Straight Connector 37">
            <a:extLst>
              <a:ext uri="{FF2B5EF4-FFF2-40B4-BE49-F238E27FC236}">
                <a16:creationId xmlns:a16="http://schemas.microsoft.com/office/drawing/2014/main" id="{A57252C2-C7FF-8E42-9E47-8652DACF481B}"/>
              </a:ext>
            </a:extLst>
          </p:cNvPr>
          <p:cNvCxnSpPr>
            <a:cxnSpLocks/>
          </p:cNvCxnSpPr>
          <p:nvPr/>
        </p:nvCxnSpPr>
        <p:spPr>
          <a:xfrm flipH="1">
            <a:off x="8011676" y="5207000"/>
            <a:ext cx="736453" cy="652656"/>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40" name="Straight Connector 39">
            <a:extLst>
              <a:ext uri="{FF2B5EF4-FFF2-40B4-BE49-F238E27FC236}">
                <a16:creationId xmlns:a16="http://schemas.microsoft.com/office/drawing/2014/main" id="{8C197F36-F052-1C40-8E93-FAA0905467EA}"/>
              </a:ext>
            </a:extLst>
          </p:cNvPr>
          <p:cNvCxnSpPr>
            <a:cxnSpLocks/>
            <a:endCxn id="13" idx="15"/>
          </p:cNvCxnSpPr>
          <p:nvPr/>
        </p:nvCxnSpPr>
        <p:spPr>
          <a:xfrm flipH="1" flipV="1">
            <a:off x="7718066" y="5621278"/>
            <a:ext cx="314686" cy="242006"/>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B8E0BDB3-42CB-4B45-9331-8ECD56605C6C}"/>
              </a:ext>
            </a:extLst>
          </p:cNvPr>
          <p:cNvCxnSpPr>
            <a:cxnSpLocks/>
          </p:cNvCxnSpPr>
          <p:nvPr/>
        </p:nvCxnSpPr>
        <p:spPr>
          <a:xfrm flipH="1">
            <a:off x="7058908" y="5621278"/>
            <a:ext cx="662848" cy="0"/>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0CF9A4CC-6586-6A4B-AD12-5E0312C0B379}"/>
              </a:ext>
            </a:extLst>
          </p:cNvPr>
          <p:cNvCxnSpPr>
            <a:cxnSpLocks/>
          </p:cNvCxnSpPr>
          <p:nvPr/>
        </p:nvCxnSpPr>
        <p:spPr>
          <a:xfrm flipV="1">
            <a:off x="6714435" y="5621278"/>
            <a:ext cx="359366" cy="146068"/>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46" name="Straight Connector 45">
            <a:extLst>
              <a:ext uri="{FF2B5EF4-FFF2-40B4-BE49-F238E27FC236}">
                <a16:creationId xmlns:a16="http://schemas.microsoft.com/office/drawing/2014/main" id="{21C5CFCA-7965-6648-A077-BAD3268B861F}"/>
              </a:ext>
            </a:extLst>
          </p:cNvPr>
          <p:cNvCxnSpPr>
            <a:cxnSpLocks/>
          </p:cNvCxnSpPr>
          <p:nvPr/>
        </p:nvCxnSpPr>
        <p:spPr>
          <a:xfrm flipV="1">
            <a:off x="6714435" y="5767346"/>
            <a:ext cx="16516" cy="309604"/>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42B96A41-78D9-984E-86DE-87C367F12490}"/>
              </a:ext>
            </a:extLst>
          </p:cNvPr>
          <p:cNvCxnSpPr>
            <a:cxnSpLocks/>
          </p:cNvCxnSpPr>
          <p:nvPr/>
        </p:nvCxnSpPr>
        <p:spPr>
          <a:xfrm flipH="1" flipV="1">
            <a:off x="6714435" y="6076950"/>
            <a:ext cx="692423" cy="92716"/>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85B7B0B4-608C-8240-B018-318BB437AB30}"/>
              </a:ext>
            </a:extLst>
          </p:cNvPr>
          <p:cNvCxnSpPr>
            <a:cxnSpLocks/>
          </p:cNvCxnSpPr>
          <p:nvPr/>
        </p:nvCxnSpPr>
        <p:spPr>
          <a:xfrm flipH="1" flipV="1">
            <a:off x="7406858" y="6178506"/>
            <a:ext cx="390942" cy="1765344"/>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52" name="Straight Connector 51">
            <a:extLst>
              <a:ext uri="{FF2B5EF4-FFF2-40B4-BE49-F238E27FC236}">
                <a16:creationId xmlns:a16="http://schemas.microsoft.com/office/drawing/2014/main" id="{299D8A91-10E5-CF47-8ADC-6E0FAC901DDB}"/>
              </a:ext>
            </a:extLst>
          </p:cNvPr>
          <p:cNvCxnSpPr>
            <a:cxnSpLocks/>
          </p:cNvCxnSpPr>
          <p:nvPr/>
        </p:nvCxnSpPr>
        <p:spPr>
          <a:xfrm flipH="1" flipV="1">
            <a:off x="3384550" y="7886700"/>
            <a:ext cx="4413250" cy="57150"/>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56" name="Straight Connector 55">
            <a:extLst>
              <a:ext uri="{FF2B5EF4-FFF2-40B4-BE49-F238E27FC236}">
                <a16:creationId xmlns:a16="http://schemas.microsoft.com/office/drawing/2014/main" id="{1511D01E-9482-B144-BFAD-FAC582BD1ADD}"/>
              </a:ext>
            </a:extLst>
          </p:cNvPr>
          <p:cNvCxnSpPr>
            <a:cxnSpLocks/>
          </p:cNvCxnSpPr>
          <p:nvPr/>
        </p:nvCxnSpPr>
        <p:spPr>
          <a:xfrm flipH="1" flipV="1">
            <a:off x="1277256" y="6019800"/>
            <a:ext cx="2090768" cy="1866900"/>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59" name="Straight Connector 58">
            <a:extLst>
              <a:ext uri="{FF2B5EF4-FFF2-40B4-BE49-F238E27FC236}">
                <a16:creationId xmlns:a16="http://schemas.microsoft.com/office/drawing/2014/main" id="{BEC977BF-EA37-C743-ACC9-685A7F67D9B4}"/>
              </a:ext>
            </a:extLst>
          </p:cNvPr>
          <p:cNvCxnSpPr>
            <a:cxnSpLocks/>
          </p:cNvCxnSpPr>
          <p:nvPr/>
        </p:nvCxnSpPr>
        <p:spPr>
          <a:xfrm flipH="1" flipV="1">
            <a:off x="934406" y="5975350"/>
            <a:ext cx="337026" cy="44451"/>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64" name="Straight Connector 63">
            <a:extLst>
              <a:ext uri="{FF2B5EF4-FFF2-40B4-BE49-F238E27FC236}">
                <a16:creationId xmlns:a16="http://schemas.microsoft.com/office/drawing/2014/main" id="{FF866EA5-EADD-924B-82D7-8866BE7B5B2A}"/>
              </a:ext>
            </a:extLst>
          </p:cNvPr>
          <p:cNvCxnSpPr>
            <a:cxnSpLocks/>
          </p:cNvCxnSpPr>
          <p:nvPr/>
        </p:nvCxnSpPr>
        <p:spPr>
          <a:xfrm flipH="1" flipV="1">
            <a:off x="222095" y="5314950"/>
            <a:ext cx="712311" cy="651650"/>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66" name="Straight Connector 65">
            <a:extLst>
              <a:ext uri="{FF2B5EF4-FFF2-40B4-BE49-F238E27FC236}">
                <a16:creationId xmlns:a16="http://schemas.microsoft.com/office/drawing/2014/main" id="{CFFE21B9-0F48-AA42-9B4F-99FE2840D8D9}"/>
              </a:ext>
            </a:extLst>
          </p:cNvPr>
          <p:cNvCxnSpPr>
            <a:cxnSpLocks/>
          </p:cNvCxnSpPr>
          <p:nvPr/>
        </p:nvCxnSpPr>
        <p:spPr>
          <a:xfrm flipH="1">
            <a:off x="222096" y="4506189"/>
            <a:ext cx="712310" cy="225090"/>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69" name="Straight Connector 68">
            <a:extLst>
              <a:ext uri="{FF2B5EF4-FFF2-40B4-BE49-F238E27FC236}">
                <a16:creationId xmlns:a16="http://schemas.microsoft.com/office/drawing/2014/main" id="{7F1697BA-D379-F242-B02F-70A0947282B8}"/>
              </a:ext>
            </a:extLst>
          </p:cNvPr>
          <p:cNvCxnSpPr>
            <a:cxnSpLocks/>
          </p:cNvCxnSpPr>
          <p:nvPr/>
        </p:nvCxnSpPr>
        <p:spPr>
          <a:xfrm flipH="1">
            <a:off x="934406" y="3784600"/>
            <a:ext cx="1186494" cy="721589"/>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cxnSp>
        <p:nvCxnSpPr>
          <p:cNvPr id="71" name="Straight Connector 70">
            <a:extLst>
              <a:ext uri="{FF2B5EF4-FFF2-40B4-BE49-F238E27FC236}">
                <a16:creationId xmlns:a16="http://schemas.microsoft.com/office/drawing/2014/main" id="{3133A863-0910-A549-B817-597DF1DDB695}"/>
              </a:ext>
            </a:extLst>
          </p:cNvPr>
          <p:cNvCxnSpPr>
            <a:cxnSpLocks/>
          </p:cNvCxnSpPr>
          <p:nvPr/>
        </p:nvCxnSpPr>
        <p:spPr>
          <a:xfrm flipH="1" flipV="1">
            <a:off x="2080452" y="3164115"/>
            <a:ext cx="40448" cy="620484"/>
          </a:xfrm>
          <a:prstGeom prst="line">
            <a:avLst/>
          </a:prstGeom>
          <a:noFill/>
          <a:ln w="25400" cap="flat">
            <a:solidFill>
              <a:schemeClr val="accent3"/>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341877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485C15-45A6-4F4D-8430-D8A2CB8896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268" y="267815"/>
            <a:ext cx="11631952" cy="9273223"/>
          </a:xfrm>
          <a:prstGeom prst="rect">
            <a:avLst/>
          </a:prstGeom>
        </p:spPr>
      </p:pic>
      <p:cxnSp>
        <p:nvCxnSpPr>
          <p:cNvPr id="7" name="Straight Connector 6">
            <a:extLst>
              <a:ext uri="{FF2B5EF4-FFF2-40B4-BE49-F238E27FC236}">
                <a16:creationId xmlns:a16="http://schemas.microsoft.com/office/drawing/2014/main" id="{68BD812B-531D-C044-9315-8D69D954554B}"/>
              </a:ext>
            </a:extLst>
          </p:cNvPr>
          <p:cNvCxnSpPr>
            <a:cxnSpLocks/>
          </p:cNvCxnSpPr>
          <p:nvPr/>
        </p:nvCxnSpPr>
        <p:spPr>
          <a:xfrm flipV="1">
            <a:off x="6696570" y="5743786"/>
            <a:ext cx="1797423" cy="130953"/>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17C160-BDAB-8548-BC88-9840F1FBAA9C}"/>
              </a:ext>
            </a:extLst>
          </p:cNvPr>
          <p:cNvCxnSpPr>
            <a:cxnSpLocks/>
          </p:cNvCxnSpPr>
          <p:nvPr/>
        </p:nvCxnSpPr>
        <p:spPr>
          <a:xfrm flipV="1">
            <a:off x="6372244" y="4669085"/>
            <a:ext cx="1439668" cy="94575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2559371-413D-7148-8FAB-CFD1313A5C45}"/>
              </a:ext>
            </a:extLst>
          </p:cNvPr>
          <p:cNvCxnSpPr>
            <a:cxnSpLocks/>
          </p:cNvCxnSpPr>
          <p:nvPr/>
        </p:nvCxnSpPr>
        <p:spPr>
          <a:xfrm flipV="1">
            <a:off x="4492978" y="6547556"/>
            <a:ext cx="460587" cy="47865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1BF0905-5D6F-264B-86D5-A9455F8C364B}"/>
              </a:ext>
            </a:extLst>
          </p:cNvPr>
          <p:cNvCxnSpPr>
            <a:cxnSpLocks/>
          </p:cNvCxnSpPr>
          <p:nvPr/>
        </p:nvCxnSpPr>
        <p:spPr>
          <a:xfrm flipV="1">
            <a:off x="5762847" y="5874739"/>
            <a:ext cx="410632" cy="171642"/>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782F10-B2B5-1F44-9347-C6213E605368}"/>
              </a:ext>
            </a:extLst>
          </p:cNvPr>
          <p:cNvCxnSpPr>
            <a:cxnSpLocks/>
          </p:cNvCxnSpPr>
          <p:nvPr/>
        </p:nvCxnSpPr>
        <p:spPr>
          <a:xfrm>
            <a:off x="6479922" y="4053948"/>
            <a:ext cx="378860" cy="61928"/>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29FC271-5412-4146-AA55-E3CB16AEC1FB}"/>
              </a:ext>
            </a:extLst>
          </p:cNvPr>
          <p:cNvSpPr/>
          <p:nvPr/>
        </p:nvSpPr>
        <p:spPr>
          <a:xfrm>
            <a:off x="8010050" y="261519"/>
            <a:ext cx="4178171" cy="2399407"/>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cxnSp>
        <p:nvCxnSpPr>
          <p:cNvPr id="33" name="Straight Connector 32">
            <a:extLst>
              <a:ext uri="{FF2B5EF4-FFF2-40B4-BE49-F238E27FC236}">
                <a16:creationId xmlns:a16="http://schemas.microsoft.com/office/drawing/2014/main" id="{D93DECE9-3A61-4C40-9158-53E198D451AC}"/>
              </a:ext>
            </a:extLst>
          </p:cNvPr>
          <p:cNvCxnSpPr>
            <a:cxnSpLocks/>
          </p:cNvCxnSpPr>
          <p:nvPr/>
        </p:nvCxnSpPr>
        <p:spPr>
          <a:xfrm>
            <a:off x="8236920" y="550346"/>
            <a:ext cx="514143"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2351CBB-6D34-3741-AD94-E5AE8A92050C}"/>
              </a:ext>
            </a:extLst>
          </p:cNvPr>
          <p:cNvCxnSpPr>
            <a:cxnSpLocks/>
          </p:cNvCxnSpPr>
          <p:nvPr/>
        </p:nvCxnSpPr>
        <p:spPr>
          <a:xfrm>
            <a:off x="8212078" y="981948"/>
            <a:ext cx="514143" cy="1"/>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A87F9FA-65D0-594A-AB0D-7A05291D8107}"/>
              </a:ext>
            </a:extLst>
          </p:cNvPr>
          <p:cNvSpPr txBox="1"/>
          <p:nvPr/>
        </p:nvSpPr>
        <p:spPr>
          <a:xfrm>
            <a:off x="8977933" y="417491"/>
            <a:ext cx="2646878" cy="338554"/>
          </a:xfrm>
          <a:prstGeom prst="rect">
            <a:avLst/>
          </a:prstGeom>
          <a:noFill/>
        </p:spPr>
        <p:txBody>
          <a:bodyPr wrap="none" rtlCol="0">
            <a:spAutoFit/>
          </a:bodyPr>
          <a:lstStyle/>
          <a:p>
            <a:r>
              <a:rPr lang="en-GB" sz="1600" dirty="0">
                <a:latin typeface="+mj-lt"/>
              </a:rPr>
              <a:t>Medium risk crossing zone</a:t>
            </a:r>
          </a:p>
        </p:txBody>
      </p:sp>
      <p:sp>
        <p:nvSpPr>
          <p:cNvPr id="41" name="TextBox 40">
            <a:extLst>
              <a:ext uri="{FF2B5EF4-FFF2-40B4-BE49-F238E27FC236}">
                <a16:creationId xmlns:a16="http://schemas.microsoft.com/office/drawing/2014/main" id="{92DE85B2-6079-1A48-8D50-D39559231628}"/>
              </a:ext>
            </a:extLst>
          </p:cNvPr>
          <p:cNvSpPr txBox="1"/>
          <p:nvPr/>
        </p:nvSpPr>
        <p:spPr>
          <a:xfrm>
            <a:off x="9110936" y="812672"/>
            <a:ext cx="2337498" cy="338554"/>
          </a:xfrm>
          <a:prstGeom prst="rect">
            <a:avLst/>
          </a:prstGeom>
          <a:noFill/>
        </p:spPr>
        <p:txBody>
          <a:bodyPr wrap="none" rtlCol="0">
            <a:spAutoFit/>
          </a:bodyPr>
          <a:lstStyle/>
          <a:p>
            <a:r>
              <a:rPr lang="en-GB" sz="1600" dirty="0">
                <a:latin typeface="+mj-lt"/>
              </a:rPr>
              <a:t>High risk crossing zone</a:t>
            </a:r>
          </a:p>
        </p:txBody>
      </p:sp>
      <p:sp>
        <p:nvSpPr>
          <p:cNvPr id="42" name="Oval 41">
            <a:extLst>
              <a:ext uri="{FF2B5EF4-FFF2-40B4-BE49-F238E27FC236}">
                <a16:creationId xmlns:a16="http://schemas.microsoft.com/office/drawing/2014/main" id="{47F1BE6C-43B1-0443-B22F-6800AEC60842}"/>
              </a:ext>
            </a:extLst>
          </p:cNvPr>
          <p:cNvSpPr/>
          <p:nvPr/>
        </p:nvSpPr>
        <p:spPr>
          <a:xfrm>
            <a:off x="8663984" y="5614837"/>
            <a:ext cx="124474" cy="140575"/>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20"/>
          </a:p>
        </p:txBody>
      </p:sp>
      <p:sp>
        <p:nvSpPr>
          <p:cNvPr id="45" name="Oval 44">
            <a:extLst>
              <a:ext uri="{FF2B5EF4-FFF2-40B4-BE49-F238E27FC236}">
                <a16:creationId xmlns:a16="http://schemas.microsoft.com/office/drawing/2014/main" id="{053AF2FC-5CD9-BE40-BD80-D8E13E38A531}"/>
              </a:ext>
            </a:extLst>
          </p:cNvPr>
          <p:cNvSpPr/>
          <p:nvPr/>
        </p:nvSpPr>
        <p:spPr>
          <a:xfrm>
            <a:off x="6213917" y="5717364"/>
            <a:ext cx="124474" cy="140575"/>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20"/>
          </a:p>
        </p:txBody>
      </p:sp>
      <p:sp>
        <p:nvSpPr>
          <p:cNvPr id="47" name="Oval 46">
            <a:extLst>
              <a:ext uri="{FF2B5EF4-FFF2-40B4-BE49-F238E27FC236}">
                <a16:creationId xmlns:a16="http://schemas.microsoft.com/office/drawing/2014/main" id="{5CF93515-F30E-844E-9598-7980BD767787}"/>
              </a:ext>
            </a:extLst>
          </p:cNvPr>
          <p:cNvSpPr/>
          <p:nvPr/>
        </p:nvSpPr>
        <p:spPr>
          <a:xfrm>
            <a:off x="8431755" y="4072932"/>
            <a:ext cx="124474" cy="140575"/>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20"/>
          </a:p>
        </p:txBody>
      </p:sp>
      <p:sp>
        <p:nvSpPr>
          <p:cNvPr id="48" name="Oval 47">
            <a:extLst>
              <a:ext uri="{FF2B5EF4-FFF2-40B4-BE49-F238E27FC236}">
                <a16:creationId xmlns:a16="http://schemas.microsoft.com/office/drawing/2014/main" id="{077413CB-AA66-3448-B593-6E3329880132}"/>
              </a:ext>
            </a:extLst>
          </p:cNvPr>
          <p:cNvSpPr/>
          <p:nvPr/>
        </p:nvSpPr>
        <p:spPr>
          <a:xfrm>
            <a:off x="4368504" y="7090547"/>
            <a:ext cx="124474" cy="140575"/>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20"/>
          </a:p>
        </p:txBody>
      </p:sp>
      <p:sp>
        <p:nvSpPr>
          <p:cNvPr id="49" name="Oval 48">
            <a:extLst>
              <a:ext uri="{FF2B5EF4-FFF2-40B4-BE49-F238E27FC236}">
                <a16:creationId xmlns:a16="http://schemas.microsoft.com/office/drawing/2014/main" id="{EBA03675-DC44-8747-A66F-D794C087B414}"/>
              </a:ext>
            </a:extLst>
          </p:cNvPr>
          <p:cNvSpPr/>
          <p:nvPr/>
        </p:nvSpPr>
        <p:spPr>
          <a:xfrm>
            <a:off x="4535682" y="4143541"/>
            <a:ext cx="124474" cy="140575"/>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20"/>
          </a:p>
        </p:txBody>
      </p:sp>
      <p:sp>
        <p:nvSpPr>
          <p:cNvPr id="51" name="Oval 50">
            <a:extLst>
              <a:ext uri="{FF2B5EF4-FFF2-40B4-BE49-F238E27FC236}">
                <a16:creationId xmlns:a16="http://schemas.microsoft.com/office/drawing/2014/main" id="{B87C2E4B-024B-F54A-A9C6-72D1CB8EE1BA}"/>
              </a:ext>
            </a:extLst>
          </p:cNvPr>
          <p:cNvSpPr/>
          <p:nvPr/>
        </p:nvSpPr>
        <p:spPr>
          <a:xfrm>
            <a:off x="8307281" y="1303536"/>
            <a:ext cx="124474" cy="140575"/>
          </a:xfrm>
          <a:prstGeom prst="ellipse">
            <a:avLst/>
          </a:prstGeom>
          <a:solidFill>
            <a:srgbClr val="FF4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20">
              <a:latin typeface="+mj-lt"/>
            </a:endParaRPr>
          </a:p>
        </p:txBody>
      </p:sp>
      <p:sp>
        <p:nvSpPr>
          <p:cNvPr id="52" name="TextBox 51">
            <a:extLst>
              <a:ext uri="{FF2B5EF4-FFF2-40B4-BE49-F238E27FC236}">
                <a16:creationId xmlns:a16="http://schemas.microsoft.com/office/drawing/2014/main" id="{CC198A78-92F9-FF4B-A83F-687656161FA3}"/>
              </a:ext>
            </a:extLst>
          </p:cNvPr>
          <p:cNvSpPr txBox="1"/>
          <p:nvPr/>
        </p:nvSpPr>
        <p:spPr>
          <a:xfrm>
            <a:off x="8866477" y="1222451"/>
            <a:ext cx="2826415" cy="338554"/>
          </a:xfrm>
          <a:prstGeom prst="rect">
            <a:avLst/>
          </a:prstGeom>
          <a:noFill/>
        </p:spPr>
        <p:txBody>
          <a:bodyPr wrap="none" rtlCol="0">
            <a:spAutoFit/>
          </a:bodyPr>
          <a:lstStyle/>
          <a:p>
            <a:r>
              <a:rPr lang="en-GB" sz="1600" dirty="0">
                <a:latin typeface="+mj-lt"/>
              </a:rPr>
              <a:t>Possible location for signage</a:t>
            </a:r>
          </a:p>
        </p:txBody>
      </p:sp>
      <p:cxnSp>
        <p:nvCxnSpPr>
          <p:cNvPr id="54" name="Straight Connector 53">
            <a:extLst>
              <a:ext uri="{FF2B5EF4-FFF2-40B4-BE49-F238E27FC236}">
                <a16:creationId xmlns:a16="http://schemas.microsoft.com/office/drawing/2014/main" id="{EBBDDF5F-8B99-DB43-B0F6-45D8D0F07F14}"/>
              </a:ext>
            </a:extLst>
          </p:cNvPr>
          <p:cNvCxnSpPr>
            <a:cxnSpLocks/>
          </p:cNvCxnSpPr>
          <p:nvPr/>
        </p:nvCxnSpPr>
        <p:spPr>
          <a:xfrm>
            <a:off x="8551725" y="5614837"/>
            <a:ext cx="59029" cy="194426"/>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E21010A-B067-CB41-8751-AC36F51FCD1A}"/>
              </a:ext>
            </a:extLst>
          </p:cNvPr>
          <p:cNvCxnSpPr>
            <a:cxnSpLocks/>
          </p:cNvCxnSpPr>
          <p:nvPr/>
        </p:nvCxnSpPr>
        <p:spPr>
          <a:xfrm>
            <a:off x="5648440" y="5960560"/>
            <a:ext cx="114406" cy="248854"/>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10CF9BE-D3ED-1F4E-A8C3-7A50540D287E}"/>
              </a:ext>
            </a:extLst>
          </p:cNvPr>
          <p:cNvCxnSpPr>
            <a:cxnSpLocks/>
          </p:cNvCxnSpPr>
          <p:nvPr/>
        </p:nvCxnSpPr>
        <p:spPr>
          <a:xfrm>
            <a:off x="8363774" y="1796215"/>
            <a:ext cx="59029" cy="194426"/>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BFCA421-F615-FC45-B571-15E541EBE7FC}"/>
              </a:ext>
            </a:extLst>
          </p:cNvPr>
          <p:cNvSpPr txBox="1"/>
          <p:nvPr/>
        </p:nvSpPr>
        <p:spPr>
          <a:xfrm>
            <a:off x="8678592" y="1674259"/>
            <a:ext cx="3523722" cy="338554"/>
          </a:xfrm>
          <a:prstGeom prst="rect">
            <a:avLst/>
          </a:prstGeom>
          <a:noFill/>
        </p:spPr>
        <p:txBody>
          <a:bodyPr wrap="none" rtlCol="0">
            <a:spAutoFit/>
          </a:bodyPr>
          <a:lstStyle/>
          <a:p>
            <a:r>
              <a:rPr lang="en-GB" sz="1600" dirty="0">
                <a:latin typeface="+mj-lt"/>
              </a:rPr>
              <a:t>Possible location for boundary posts</a:t>
            </a:r>
          </a:p>
        </p:txBody>
      </p:sp>
      <p:sp>
        <p:nvSpPr>
          <p:cNvPr id="60" name="TextBox 59">
            <a:extLst>
              <a:ext uri="{FF2B5EF4-FFF2-40B4-BE49-F238E27FC236}">
                <a16:creationId xmlns:a16="http://schemas.microsoft.com/office/drawing/2014/main" id="{12359264-F708-2C4F-8B75-8DD3946F620F}"/>
              </a:ext>
            </a:extLst>
          </p:cNvPr>
          <p:cNvSpPr txBox="1"/>
          <p:nvPr/>
        </p:nvSpPr>
        <p:spPr>
          <a:xfrm>
            <a:off x="650496" y="389598"/>
            <a:ext cx="7198626" cy="1569660"/>
          </a:xfrm>
          <a:prstGeom prst="rect">
            <a:avLst/>
          </a:prstGeom>
          <a:noFill/>
        </p:spPr>
        <p:txBody>
          <a:bodyPr wrap="square" rtlCol="0">
            <a:spAutoFit/>
          </a:bodyPr>
          <a:lstStyle/>
          <a:p>
            <a:r>
              <a:rPr lang="en-GB" sz="3200" dirty="0">
                <a:solidFill>
                  <a:schemeClr val="bg1"/>
                </a:solidFill>
                <a:latin typeface="+mj-lt"/>
              </a:rPr>
              <a:t>Aerial view showing principle crossing points and possible locations for signage and “caution zone” posts</a:t>
            </a:r>
          </a:p>
        </p:txBody>
      </p:sp>
      <p:sp>
        <p:nvSpPr>
          <p:cNvPr id="2" name="Oval 1">
            <a:extLst>
              <a:ext uri="{FF2B5EF4-FFF2-40B4-BE49-F238E27FC236}">
                <a16:creationId xmlns:a16="http://schemas.microsoft.com/office/drawing/2014/main" id="{08271EFD-2028-D043-99E8-5BC62DA45A9D}"/>
              </a:ext>
            </a:extLst>
          </p:cNvPr>
          <p:cNvSpPr/>
          <p:nvPr/>
        </p:nvSpPr>
        <p:spPr>
          <a:xfrm>
            <a:off x="7811912" y="8448905"/>
            <a:ext cx="311639" cy="3187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20"/>
          </a:p>
        </p:txBody>
      </p:sp>
      <p:sp>
        <p:nvSpPr>
          <p:cNvPr id="26" name="Oval 25">
            <a:extLst>
              <a:ext uri="{FF2B5EF4-FFF2-40B4-BE49-F238E27FC236}">
                <a16:creationId xmlns:a16="http://schemas.microsoft.com/office/drawing/2014/main" id="{4B140999-F3C2-E144-BB84-2631BF7907DF}"/>
              </a:ext>
            </a:extLst>
          </p:cNvPr>
          <p:cNvSpPr/>
          <p:nvPr/>
        </p:nvSpPr>
        <p:spPr>
          <a:xfrm>
            <a:off x="8269600" y="2174248"/>
            <a:ext cx="311639" cy="31870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120"/>
          </a:p>
        </p:txBody>
      </p:sp>
      <p:sp>
        <p:nvSpPr>
          <p:cNvPr id="29" name="TextBox 28">
            <a:extLst>
              <a:ext uri="{FF2B5EF4-FFF2-40B4-BE49-F238E27FC236}">
                <a16:creationId xmlns:a16="http://schemas.microsoft.com/office/drawing/2014/main" id="{51886C67-FA66-8249-9585-77C35811246E}"/>
              </a:ext>
            </a:extLst>
          </p:cNvPr>
          <p:cNvSpPr txBox="1"/>
          <p:nvPr/>
        </p:nvSpPr>
        <p:spPr>
          <a:xfrm>
            <a:off x="9333752" y="2084038"/>
            <a:ext cx="1891864" cy="338554"/>
          </a:xfrm>
          <a:prstGeom prst="rect">
            <a:avLst/>
          </a:prstGeom>
          <a:noFill/>
        </p:spPr>
        <p:txBody>
          <a:bodyPr wrap="none" rtlCol="0">
            <a:spAutoFit/>
          </a:bodyPr>
          <a:lstStyle/>
          <a:p>
            <a:r>
              <a:rPr lang="en-GB" sz="1600" dirty="0">
                <a:latin typeface="+mj-lt"/>
              </a:rPr>
              <a:t>Principle trail head</a:t>
            </a:r>
          </a:p>
        </p:txBody>
      </p:sp>
      <p:cxnSp>
        <p:nvCxnSpPr>
          <p:cNvPr id="32" name="Straight Connector 31">
            <a:extLst>
              <a:ext uri="{FF2B5EF4-FFF2-40B4-BE49-F238E27FC236}">
                <a16:creationId xmlns:a16="http://schemas.microsoft.com/office/drawing/2014/main" id="{7CE84F61-1A45-3346-A101-31CBE39D28CC}"/>
              </a:ext>
            </a:extLst>
          </p:cNvPr>
          <p:cNvCxnSpPr>
            <a:cxnSpLocks/>
          </p:cNvCxnSpPr>
          <p:nvPr/>
        </p:nvCxnSpPr>
        <p:spPr>
          <a:xfrm>
            <a:off x="7910344" y="4448456"/>
            <a:ext cx="114773" cy="198817"/>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C68DB8E-E317-0742-A47D-74886A7751DD}"/>
              </a:ext>
            </a:extLst>
          </p:cNvPr>
          <p:cNvCxnSpPr>
            <a:cxnSpLocks/>
          </p:cNvCxnSpPr>
          <p:nvPr/>
        </p:nvCxnSpPr>
        <p:spPr>
          <a:xfrm>
            <a:off x="2302329" y="8608256"/>
            <a:ext cx="349463" cy="448794"/>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61F596-2AD7-8146-9280-321C114550A4}"/>
              </a:ext>
            </a:extLst>
          </p:cNvPr>
          <p:cNvCxnSpPr>
            <a:cxnSpLocks/>
          </p:cNvCxnSpPr>
          <p:nvPr/>
        </p:nvCxnSpPr>
        <p:spPr>
          <a:xfrm flipH="1">
            <a:off x="4302605" y="4029010"/>
            <a:ext cx="124475" cy="448794"/>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4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1 - A bit about me…"/>
          <p:cNvSpPr txBox="1">
            <a:spLocks noGrp="1"/>
          </p:cNvSpPr>
          <p:nvPr>
            <p:ph type="body" idx="4294967295"/>
          </p:nvPr>
        </p:nvSpPr>
        <p:spPr>
          <a:xfrm>
            <a:off x="1141764" y="1667621"/>
            <a:ext cx="10752882" cy="6861582"/>
          </a:xfrm>
          <a:prstGeom prst="rect">
            <a:avLst/>
          </a:prstGeom>
          <a:solidFill>
            <a:srgbClr val="FFFFFF"/>
          </a:solidFill>
          <a:ln w="25400">
            <a:solidFill>
              <a:srgbClr val="85888D"/>
            </a:solidFill>
          </a:ln>
          <a:effectLst>
            <a:outerShdw blurRad="38100" dist="25400" dir="5179150" rotWithShape="0">
              <a:srgbClr val="000000">
                <a:alpha val="50000"/>
              </a:srgbClr>
            </a:outerShdw>
          </a:effectLst>
        </p:spPr>
        <p:txBody>
          <a:bodyPr lIns="65023" tIns="65023" rIns="65023" bIns="65023" anchor="t"/>
          <a:lstStyle/>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sz="1800" b="1" dirty="0"/>
              <a:t>As seen with numerous Forestry Commission sites, multi use areas can be made to work safely. </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sz="1800" dirty="0"/>
              <a:t>A considered approach can:</a:t>
            </a:r>
          </a:p>
          <a:p>
            <a:pPr defTabSz="624230">
              <a:lnSpc>
                <a:spcPct val="120000"/>
              </a:lnSpc>
              <a:spcBef>
                <a:spcPts val="400"/>
              </a:spcBef>
              <a:buSzTx/>
              <a:defRPr sz="1632">
                <a:solidFill>
                  <a:srgbClr val="53585F"/>
                </a:solidFill>
                <a:latin typeface="Avenir Book"/>
                <a:ea typeface="Avenir Book"/>
                <a:cs typeface="Avenir Book"/>
                <a:sym typeface="Avenir Book"/>
              </a:defRPr>
            </a:pPr>
            <a:r>
              <a:rPr lang="en-GB" sz="1800" dirty="0"/>
              <a:t>Increase awareness amongst all users</a:t>
            </a:r>
          </a:p>
          <a:p>
            <a:pPr defTabSz="624230">
              <a:lnSpc>
                <a:spcPct val="120000"/>
              </a:lnSpc>
              <a:spcBef>
                <a:spcPts val="400"/>
              </a:spcBef>
              <a:buSzTx/>
              <a:defRPr sz="1632">
                <a:solidFill>
                  <a:srgbClr val="53585F"/>
                </a:solidFill>
                <a:latin typeface="Avenir Book"/>
                <a:ea typeface="Avenir Book"/>
                <a:cs typeface="Avenir Book"/>
                <a:sym typeface="Avenir Book"/>
              </a:defRPr>
            </a:pPr>
            <a:r>
              <a:rPr lang="en-GB" sz="1800" dirty="0"/>
              <a:t>Increase safety</a:t>
            </a:r>
          </a:p>
          <a:p>
            <a:pPr defTabSz="624230">
              <a:lnSpc>
                <a:spcPct val="120000"/>
              </a:lnSpc>
              <a:spcBef>
                <a:spcPts val="400"/>
              </a:spcBef>
              <a:buSzTx/>
              <a:defRPr sz="1632">
                <a:solidFill>
                  <a:srgbClr val="53585F"/>
                </a:solidFill>
                <a:latin typeface="Avenir Book"/>
                <a:ea typeface="Avenir Book"/>
                <a:cs typeface="Avenir Book"/>
                <a:sym typeface="Avenir Book"/>
              </a:defRPr>
            </a:pPr>
            <a:r>
              <a:rPr lang="en-GB" sz="1800" dirty="0"/>
              <a:t>Reduce the risk of collision and accident</a:t>
            </a:r>
          </a:p>
          <a:p>
            <a:pPr defTabSz="624230">
              <a:lnSpc>
                <a:spcPct val="120000"/>
              </a:lnSpc>
              <a:spcBef>
                <a:spcPts val="400"/>
              </a:spcBef>
              <a:buSzTx/>
              <a:defRPr sz="1632">
                <a:solidFill>
                  <a:srgbClr val="53585F"/>
                </a:solidFill>
                <a:latin typeface="Avenir Book"/>
                <a:ea typeface="Avenir Book"/>
                <a:cs typeface="Avenir Book"/>
                <a:sym typeface="Avenir Book"/>
              </a:defRPr>
            </a:pPr>
            <a:r>
              <a:rPr lang="en-GB" sz="1800" dirty="0"/>
              <a:t>Maintain overall access without the use of unpopular and difficult to impose bans and restrictions</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endParaRPr lang="en-GB" sz="1800" dirty="0"/>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sz="1800" b="1" dirty="0"/>
              <a:t>Zoning – establishing and signing high intensity usage zones</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endParaRPr lang="en-GB" sz="1800" dirty="0"/>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sz="1800" b="1" dirty="0"/>
              <a:t>Signage – Clear signage highlighting cross trail areas on perimeter of zone</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r>
              <a:rPr lang="en-GB" sz="1800" dirty="0"/>
              <a:t>	“Please keep you dog on a lead – mountain bike trail crossing ahead”</a:t>
            </a:r>
          </a:p>
          <a:p>
            <a:pPr marL="0" indent="0" defTabSz="624230">
              <a:lnSpc>
                <a:spcPct val="120000"/>
              </a:lnSpc>
              <a:spcBef>
                <a:spcPts val="400"/>
              </a:spcBef>
              <a:buSzTx/>
              <a:buNone/>
              <a:defRPr sz="1632">
                <a:solidFill>
                  <a:srgbClr val="53585F"/>
                </a:solidFill>
                <a:latin typeface="Avenir Book"/>
                <a:ea typeface="Avenir Book"/>
                <a:cs typeface="Avenir Book"/>
                <a:sym typeface="Avenir Book"/>
              </a:defRPr>
            </a:pPr>
            <a:endParaRPr dirty="0"/>
          </a:p>
        </p:txBody>
      </p:sp>
      <p:sp>
        <p:nvSpPr>
          <p:cNvPr id="182" name="Agenda"/>
          <p:cNvSpPr txBox="1">
            <a:spLocks noGrp="1"/>
          </p:cNvSpPr>
          <p:nvPr>
            <p:ph type="title" idx="4294967295"/>
          </p:nvPr>
        </p:nvSpPr>
        <p:spPr>
          <a:xfrm>
            <a:off x="666045" y="-1"/>
            <a:ext cx="11704321" cy="1625601"/>
          </a:xfrm>
          <a:prstGeom prst="rect">
            <a:avLst/>
          </a:prstGeom>
        </p:spPr>
        <p:txBody>
          <a:bodyPr lIns="65023" tIns="65023" rIns="65023" bIns="65023"/>
          <a:lstStyle>
            <a:lvl1pPr defTabSz="1300480">
              <a:defRPr sz="3600">
                <a:solidFill>
                  <a:srgbClr val="53585F"/>
                </a:solidFill>
                <a:latin typeface="Avenir Book"/>
                <a:ea typeface="Avenir Book"/>
                <a:cs typeface="Avenir Book"/>
                <a:sym typeface="Avenir Book"/>
              </a:defRPr>
            </a:lvl1pPr>
          </a:lstStyle>
          <a:p>
            <a:r>
              <a:rPr lang="en-GB" dirty="0"/>
              <a:t>Safety</a:t>
            </a:r>
            <a:endParaRPr dirty="0"/>
          </a:p>
        </p:txBody>
      </p:sp>
      <p:grpSp>
        <p:nvGrpSpPr>
          <p:cNvPr id="2" name="Group 1">
            <a:extLst>
              <a:ext uri="{FF2B5EF4-FFF2-40B4-BE49-F238E27FC236}">
                <a16:creationId xmlns:a16="http://schemas.microsoft.com/office/drawing/2014/main" id="{E9AAE9B1-B021-BE46-98BB-281C120A7C14}"/>
              </a:ext>
            </a:extLst>
          </p:cNvPr>
          <p:cNvGrpSpPr/>
          <p:nvPr/>
        </p:nvGrpSpPr>
        <p:grpSpPr>
          <a:xfrm>
            <a:off x="1724245" y="4292630"/>
            <a:ext cx="9587920" cy="4035277"/>
            <a:chOff x="1631390" y="4495830"/>
            <a:chExt cx="9587920" cy="4035277"/>
          </a:xfrm>
        </p:grpSpPr>
        <p:pic>
          <p:nvPicPr>
            <p:cNvPr id="5" name="Picture 4">
              <a:extLst>
                <a:ext uri="{FF2B5EF4-FFF2-40B4-BE49-F238E27FC236}">
                  <a16:creationId xmlns:a16="http://schemas.microsoft.com/office/drawing/2014/main" id="{79F50427-037E-464D-9D3B-A3B292A287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78098">
              <a:off x="4172277" y="6542367"/>
              <a:ext cx="1355525" cy="198874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4161A29D-49A2-AA45-AA2E-751367B9E5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326124">
              <a:off x="1631390" y="6574114"/>
              <a:ext cx="1633075" cy="175759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7CEAD24-DBEC-004D-A8FC-2C8312E9FC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442166">
              <a:off x="6369670" y="6539348"/>
              <a:ext cx="1726298" cy="1871789"/>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8BC5102B-64AA-4047-A4B8-80A9F2AC04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74355">
              <a:off x="9225257" y="4495830"/>
              <a:ext cx="1994053" cy="4009778"/>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332876278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D69C1D-CFDF-DE41-B6D6-D5B8F8BCC6DB}"/>
              </a:ext>
            </a:extLst>
          </p:cNvPr>
          <p:cNvSpPr txBox="1"/>
          <p:nvPr/>
        </p:nvSpPr>
        <p:spPr>
          <a:xfrm>
            <a:off x="1620355" y="171220"/>
            <a:ext cx="9720611"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chemeClr val="tx2"/>
                </a:solidFill>
                <a:effectLst/>
                <a:uFillTx/>
                <a:latin typeface="+mn-lt"/>
                <a:ea typeface="+mn-ea"/>
                <a:cs typeface="+mn-cs"/>
                <a:sym typeface="Helvetica Light"/>
              </a:rPr>
              <a:t>Development and promotion of Poldice </a:t>
            </a:r>
          </a:p>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chemeClr val="tx2"/>
                </a:solidFill>
                <a:effectLst/>
                <a:uFillTx/>
                <a:latin typeface="+mn-lt"/>
                <a:ea typeface="+mn-ea"/>
                <a:cs typeface="+mn-cs"/>
                <a:sym typeface="Helvetica Light"/>
              </a:rPr>
              <a:t>and Bissoe valley area as an MTB destination?</a:t>
            </a:r>
          </a:p>
        </p:txBody>
      </p:sp>
      <p:sp>
        <p:nvSpPr>
          <p:cNvPr id="7" name="TextBox 6">
            <a:extLst>
              <a:ext uri="{FF2B5EF4-FFF2-40B4-BE49-F238E27FC236}">
                <a16:creationId xmlns:a16="http://schemas.microsoft.com/office/drawing/2014/main" id="{1DEE05BC-1050-9947-A168-6A818EC7AED5}"/>
              </a:ext>
            </a:extLst>
          </p:cNvPr>
          <p:cNvSpPr txBox="1"/>
          <p:nvPr/>
        </p:nvSpPr>
        <p:spPr>
          <a:xfrm>
            <a:off x="1494442" y="2480219"/>
            <a:ext cx="10265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chemeClr val="tx2"/>
              </a:solidFill>
              <a:effectLst/>
              <a:uFillTx/>
              <a:latin typeface="+mn-lt"/>
              <a:ea typeface="+mn-ea"/>
              <a:cs typeface="+mn-cs"/>
              <a:sym typeface="Helvetica Light"/>
            </a:endParaRPr>
          </a:p>
        </p:txBody>
      </p:sp>
      <p:sp>
        <p:nvSpPr>
          <p:cNvPr id="8" name="TextBox 7">
            <a:extLst>
              <a:ext uri="{FF2B5EF4-FFF2-40B4-BE49-F238E27FC236}">
                <a16:creationId xmlns:a16="http://schemas.microsoft.com/office/drawing/2014/main" id="{A6DE3364-2912-E343-90F6-264653E13DF9}"/>
              </a:ext>
            </a:extLst>
          </p:cNvPr>
          <p:cNvSpPr txBox="1"/>
          <p:nvPr/>
        </p:nvSpPr>
        <p:spPr>
          <a:xfrm>
            <a:off x="1290418" y="1778745"/>
            <a:ext cx="11467641" cy="1826141"/>
          </a:xfrm>
          <a:prstGeom prst="rect">
            <a:avLst/>
          </a:prstGeom>
          <a:noFill/>
          <a:ln w="1270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800" dirty="0">
                <a:solidFill>
                  <a:schemeClr val="tx2"/>
                </a:solidFill>
              </a:rPr>
              <a:t>Nothing beats the freedom of exploring new places by bike. Cycling gives people a close-up experience of the history, landscape and character of a place in a healthy and active way, while providing a boost to local businesses and avoiding additional traffic congestion. </a:t>
            </a:r>
          </a:p>
        </p:txBody>
      </p:sp>
      <p:sp>
        <p:nvSpPr>
          <p:cNvPr id="9" name="TextBox 8">
            <a:extLst>
              <a:ext uri="{FF2B5EF4-FFF2-40B4-BE49-F238E27FC236}">
                <a16:creationId xmlns:a16="http://schemas.microsoft.com/office/drawing/2014/main" id="{1AAF9767-51A8-0F46-BD25-38564DC83882}"/>
              </a:ext>
            </a:extLst>
          </p:cNvPr>
          <p:cNvSpPr txBox="1"/>
          <p:nvPr/>
        </p:nvSpPr>
        <p:spPr>
          <a:xfrm>
            <a:off x="400427" y="3995429"/>
            <a:ext cx="10978772" cy="1826141"/>
          </a:xfrm>
          <a:prstGeom prst="rect">
            <a:avLst/>
          </a:prstGeom>
          <a:noFill/>
          <a:ln w="12700"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800" dirty="0">
                <a:solidFill>
                  <a:schemeClr val="tx2"/>
                </a:solidFill>
              </a:rPr>
              <a:t>Cycle tourism makes a significant contribution to the UK economy, with particular benefits for small businesses in rural areas. Places that have taken steps to attract cyclists by developing great routes and facilities have seen the benefits first-hand. </a:t>
            </a:r>
          </a:p>
        </p:txBody>
      </p:sp>
      <p:pic>
        <p:nvPicPr>
          <p:cNvPr id="13" name="Kids.jpg" descr="Kids.jpg">
            <a:extLst>
              <a:ext uri="{FF2B5EF4-FFF2-40B4-BE49-F238E27FC236}">
                <a16:creationId xmlns:a16="http://schemas.microsoft.com/office/drawing/2014/main" id="{2F6CB96B-2083-BC4F-A621-73BEE55ABD93}"/>
              </a:ext>
            </a:extLst>
          </p:cNvPr>
          <p:cNvPicPr>
            <a:picLocks noChangeAspect="1"/>
          </p:cNvPicPr>
          <p:nvPr/>
        </p:nvPicPr>
        <p:blipFill>
          <a:blip r:embed="rId2">
            <a:extLst/>
          </a:blip>
          <a:stretch>
            <a:fillRect/>
          </a:stretch>
        </p:blipFill>
        <p:spPr>
          <a:xfrm>
            <a:off x="1240304" y="6257537"/>
            <a:ext cx="10524192" cy="3016935"/>
          </a:xfrm>
          <a:prstGeom prst="rect">
            <a:avLst/>
          </a:prstGeom>
          <a:ln w="25400">
            <a:solidFill>
              <a:srgbClr val="F3F7F5"/>
            </a:solidFill>
            <a:miter lim="400000"/>
          </a:ln>
          <a:effectLst>
            <a:outerShdw blurRad="50800" dist="25400" dir="3600000" rotWithShape="0">
              <a:srgbClr val="000000">
                <a:alpha val="70000"/>
              </a:srgbClr>
            </a:outerShdw>
          </a:effectLst>
        </p:spPr>
      </p:pic>
    </p:spTree>
    <p:extLst>
      <p:ext uri="{BB962C8B-B14F-4D97-AF65-F5344CB8AC3E}">
        <p14:creationId xmlns:p14="http://schemas.microsoft.com/office/powerpoint/2010/main" val="52262770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0DBD0-83E5-3246-A727-9FDA5F00F38E}"/>
              </a:ext>
            </a:extLst>
          </p:cNvPr>
          <p:cNvPicPr/>
          <p:nvPr/>
        </p:nvPicPr>
        <p:blipFill>
          <a:blip r:embed="rId2">
            <a:extLst>
              <a:ext uri="{28A0092B-C50C-407E-A947-70E740481C1C}">
                <a14:useLocalDpi xmlns:a14="http://schemas.microsoft.com/office/drawing/2010/main"/>
              </a:ext>
            </a:extLst>
          </a:blip>
          <a:stretch>
            <a:fillRect/>
          </a:stretch>
        </p:blipFill>
        <p:spPr>
          <a:xfrm>
            <a:off x="1516066" y="1127941"/>
            <a:ext cx="9246954" cy="3976916"/>
          </a:xfrm>
          <a:prstGeom prst="rect">
            <a:avLst/>
          </a:prstGeom>
        </p:spPr>
      </p:pic>
      <p:pic>
        <p:nvPicPr>
          <p:cNvPr id="4" name="Picture 3">
            <a:extLst>
              <a:ext uri="{FF2B5EF4-FFF2-40B4-BE49-F238E27FC236}">
                <a16:creationId xmlns:a16="http://schemas.microsoft.com/office/drawing/2014/main" id="{060DE0CF-7A1C-C146-B238-5E608EBFDF1D}"/>
              </a:ext>
            </a:extLst>
          </p:cNvPr>
          <p:cNvPicPr/>
          <p:nvPr/>
        </p:nvPicPr>
        <p:blipFill>
          <a:blip r:embed="rId3">
            <a:extLst>
              <a:ext uri="{28A0092B-C50C-407E-A947-70E740481C1C}">
                <a14:useLocalDpi xmlns:a14="http://schemas.microsoft.com/office/drawing/2010/main"/>
              </a:ext>
            </a:extLst>
          </a:blip>
          <a:stretch>
            <a:fillRect/>
          </a:stretch>
        </p:blipFill>
        <p:spPr>
          <a:xfrm>
            <a:off x="6771821" y="5567938"/>
            <a:ext cx="5727700" cy="3818255"/>
          </a:xfrm>
          <a:prstGeom prst="rect">
            <a:avLst/>
          </a:prstGeom>
        </p:spPr>
      </p:pic>
      <p:pic>
        <p:nvPicPr>
          <p:cNvPr id="5" name="Picture 4">
            <a:extLst>
              <a:ext uri="{FF2B5EF4-FFF2-40B4-BE49-F238E27FC236}">
                <a16:creationId xmlns:a16="http://schemas.microsoft.com/office/drawing/2014/main" id="{87A6A13E-66BA-D749-BAB2-893A570B7BB8}"/>
              </a:ext>
            </a:extLst>
          </p:cNvPr>
          <p:cNvPicPr/>
          <p:nvPr/>
        </p:nvPicPr>
        <p:blipFill>
          <a:blip r:embed="rId4">
            <a:extLst>
              <a:ext uri="{28A0092B-C50C-407E-A947-70E740481C1C}">
                <a14:useLocalDpi xmlns:a14="http://schemas.microsoft.com/office/drawing/2010/main"/>
              </a:ext>
            </a:extLst>
          </a:blip>
          <a:stretch>
            <a:fillRect/>
          </a:stretch>
        </p:blipFill>
        <p:spPr>
          <a:xfrm>
            <a:off x="163082" y="5950855"/>
            <a:ext cx="5976461" cy="3052419"/>
          </a:xfrm>
          <a:prstGeom prst="rect">
            <a:avLst/>
          </a:prstGeom>
        </p:spPr>
      </p:pic>
      <p:sp>
        <p:nvSpPr>
          <p:cNvPr id="2" name="TextBox 1">
            <a:extLst>
              <a:ext uri="{FF2B5EF4-FFF2-40B4-BE49-F238E27FC236}">
                <a16:creationId xmlns:a16="http://schemas.microsoft.com/office/drawing/2014/main" id="{2D539F89-4360-AB48-AFE5-994897AE47D9}"/>
              </a:ext>
            </a:extLst>
          </p:cNvPr>
          <p:cNvSpPr txBox="1"/>
          <p:nvPr/>
        </p:nvSpPr>
        <p:spPr>
          <a:xfrm>
            <a:off x="3113073" y="239811"/>
            <a:ext cx="605293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chemeClr val="tx2"/>
                </a:solidFill>
                <a:effectLst/>
                <a:uFillTx/>
                <a:latin typeface="+mn-lt"/>
                <a:ea typeface="+mn-ea"/>
                <a:cs typeface="+mn-cs"/>
                <a:sym typeface="Helvetica Light"/>
              </a:rPr>
              <a:t>July 2020 Cycling UK Report</a:t>
            </a:r>
          </a:p>
        </p:txBody>
      </p:sp>
    </p:spTree>
    <p:extLst>
      <p:ext uri="{BB962C8B-B14F-4D97-AF65-F5344CB8AC3E}">
        <p14:creationId xmlns:p14="http://schemas.microsoft.com/office/powerpoint/2010/main" val="19921816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4454</TotalTime>
  <Words>601</Words>
  <Application>Microsoft Macintosh PowerPoint</Application>
  <PresentationFormat>Custom</PresentationFormat>
  <Paragraphs>65</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Avenir Book</vt:lpstr>
      <vt:lpstr>Calibri</vt:lpstr>
      <vt:lpstr>Helvetica</vt:lpstr>
      <vt:lpstr>Helvetica Light</vt:lpstr>
      <vt:lpstr>Helvetica Neue</vt:lpstr>
      <vt:lpstr>Wingdings</vt:lpstr>
      <vt:lpstr>White</vt:lpstr>
      <vt:lpstr>Mountain Biking @ Wheal Maid – Poldice</vt:lpstr>
      <vt:lpstr>Mountain biking @ Poldice – a brief history</vt:lpstr>
      <vt:lpstr>Background</vt:lpstr>
      <vt:lpstr>Background</vt:lpstr>
      <vt:lpstr>PowerPoint Presentation</vt:lpstr>
      <vt:lpstr>PowerPoint Presentation</vt:lpstr>
      <vt:lpstr>Safety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18</cp:revision>
  <dcterms:modified xsi:type="dcterms:W3CDTF">2021-10-13T09:38:19Z</dcterms:modified>
</cp:coreProperties>
</file>